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7102475" cy="10233025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3" d="100"/>
          <a:sy n="83" d="100"/>
        </p:scale>
        <p:origin x="-92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206F1-7B00-4A9A-A34A-E9076E5EA2C9}" type="datetimeFigureOut">
              <a:rPr lang="el-GR" smtClean="0"/>
              <a:pPr/>
              <a:t>31/8/2015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3ED219-85CF-4173-A97A-86AA959D11B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2" name="31 - Ορθογώνιο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39 - Ορθογώνιο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40 - Ορθογώνιο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41 - Ορθογώνιο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56" name="55 - Ορθογώνιο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64 - Ορθογώνιο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65 - Ορθογώνιο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66 - Ορθογώνιο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206F1-7B00-4A9A-A34A-E9076E5EA2C9}" type="datetimeFigureOut">
              <a:rPr lang="el-GR" smtClean="0"/>
              <a:pPr/>
              <a:t>31/8/2015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3ED219-85CF-4173-A97A-86AA959D11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206F1-7B00-4A9A-A34A-E9076E5EA2C9}" type="datetimeFigureOut">
              <a:rPr lang="el-GR" smtClean="0"/>
              <a:pPr/>
              <a:t>31/8/2015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3ED219-85CF-4173-A97A-86AA959D11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206F1-7B00-4A9A-A34A-E9076E5EA2C9}" type="datetimeFigureOut">
              <a:rPr lang="el-GR" smtClean="0"/>
              <a:pPr/>
              <a:t>31/8/2015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3ED219-85CF-4173-A97A-86AA959D11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Ελεύθερη σχεδίαση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14 - Ελεύθερη σχεδίαση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12 - Ελεύθερη σχεδίαση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15 - Ελεύθερη σχεδίαση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16 - Ελεύθερη σχεδίαση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17 - Ελεύθερη σχεδίαση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18 - Ελεύθερη σχεδίαση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19 - Ελεύθερη σχεδίαση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20 - Ελεύθερη σχεδίαση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21 - Ελεύθερη σχεδίαση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22 - Ελεύθερη σχεδίαση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23 - Ελεύθερη σχεδίαση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24 - Ελεύθερη σχεδίαση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25 - Ελεύθερη σχεδίαση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26 - Ελεύθερη σχεδίαση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206F1-7B00-4A9A-A34A-E9076E5EA2C9}" type="datetimeFigureOut">
              <a:rPr lang="el-GR" smtClean="0"/>
              <a:pPr/>
              <a:t>31/8/2015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3ED219-85CF-4173-A97A-86AA959D11B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- Ορθογώνιο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- Ορθογώνιο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- Ορθογώνιο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206F1-7B00-4A9A-A34A-E9076E5EA2C9}" type="datetimeFigureOut">
              <a:rPr lang="el-GR" smtClean="0"/>
              <a:pPr/>
              <a:t>31/8/2015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3ED219-85CF-4173-A97A-86AA959D11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- Ορθογώνιο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206F1-7B00-4A9A-A34A-E9076E5EA2C9}" type="datetimeFigureOut">
              <a:rPr lang="el-GR" smtClean="0"/>
              <a:pPr/>
              <a:t>31/8/2015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3ED219-85CF-4173-A97A-86AA959D11B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6" name="15 - Ορθογώνιο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16 - Ορθογώνιο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17 - Ορθογώνιο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19 - Ορθογώνιο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20 - Ορθογώνιο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Ορθογώνιο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29 - Ορθογώνιο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206F1-7B00-4A9A-A34A-E9076E5EA2C9}" type="datetimeFigureOut">
              <a:rPr lang="el-GR" smtClean="0"/>
              <a:pPr/>
              <a:t>31/8/2015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3ED219-85CF-4173-A97A-86AA959D11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206F1-7B00-4A9A-A34A-E9076E5EA2C9}" type="datetimeFigureOut">
              <a:rPr lang="el-GR" smtClean="0"/>
              <a:pPr/>
              <a:t>31/8/2015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3ED219-85CF-4173-A97A-86AA959D11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206F1-7B00-4A9A-A34A-E9076E5EA2C9}" type="datetimeFigureOut">
              <a:rPr lang="el-GR" smtClean="0"/>
              <a:pPr/>
              <a:t>31/8/2015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3ED219-85CF-4173-A97A-86AA959D11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8 - Ευθεία γραμμή σύνδεσης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9 - Ομάδα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14 - Ευθεία γραμμή σύνδεσης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- Ευθεία γραμμή σύνδεσης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- Ευθεία γραμμή σύνδεσης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- Τίτλος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grpSp>
        <p:nvGrpSpPr>
          <p:cNvPr id="14" name="13 - Ομάδα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10 - Ευθεία γραμμή σύνδεσης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- Ευθεία γραμμή σύνδεσης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- Ευθεία γραμμή σύνδεσης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- Ομάδα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18 - Ευθεία γραμμή σύνδεσης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- Ευθεία γραμμή σύνδεσης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- Ευθεία γραμμή σύνδεσης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64206F1-7B00-4A9A-A34A-E9076E5EA2C9}" type="datetimeFigureOut">
              <a:rPr lang="el-GR" smtClean="0"/>
              <a:pPr/>
              <a:t>31/8/2015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643ED219-85CF-4173-A97A-86AA959D11B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- Ορθογώνιο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14 - Ορθογώνιο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15 - Ορθογώνιο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16 - Ορθογώνιο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64206F1-7B00-4A9A-A34A-E9076E5EA2C9}" type="datetimeFigureOut">
              <a:rPr lang="el-GR" smtClean="0"/>
              <a:pPr/>
              <a:t>31/8/2015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643ED219-85CF-4173-A97A-86AA959D11B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gif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phet.colorado.edu/sims/ideal-gas/gas-properties_el.jar" TargetMode="Externa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www.youtube.com/watch?v=CXZWRkJeKq0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jpeg"/><Relationship Id="rId5" Type="http://schemas.openxmlformats.org/officeDocument/2006/relationships/oleObject" Target="../embeddings/oleObject3.bin"/><Relationship Id="rId4" Type="http://schemas.openxmlformats.org/officeDocument/2006/relationships/hyperlink" Target="https://phet.colorado.edu/sims/ideal-gas/gas-properties_el.ja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jpeg"/><Relationship Id="rId5" Type="http://schemas.openxmlformats.org/officeDocument/2006/relationships/oleObject" Target="../embeddings/oleObject4.bin"/><Relationship Id="rId4" Type="http://schemas.openxmlformats.org/officeDocument/2006/relationships/hyperlink" Target="https://phet.colorado.edu/sims/ideal-gas/gas-properties_el.jar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gif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692800"/>
          </a:xfrm>
        </p:spPr>
        <p:txBody>
          <a:bodyPr/>
          <a:lstStyle/>
          <a:p>
            <a:pPr algn="ctr"/>
            <a:r>
              <a:rPr lang="el-GR" sz="3600" u="sng" dirty="0" smtClean="0"/>
              <a:t>Φυσική </a:t>
            </a:r>
            <a:r>
              <a:rPr lang="el-GR" sz="3600" u="sng" dirty="0" err="1" smtClean="0"/>
              <a:t>Α΄Λυκείου</a:t>
            </a:r>
            <a:r>
              <a:rPr lang="el-GR" sz="3600" u="sng" dirty="0" smtClean="0"/>
              <a:t>        </a:t>
            </a:r>
            <a:r>
              <a:rPr lang="el-GR" sz="3200" u="sng" dirty="0" smtClean="0"/>
              <a:t>Κεφ. 2.2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1800" dirty="0" smtClean="0">
                <a:solidFill>
                  <a:schemeClr val="bg1"/>
                </a:solidFill>
              </a:rPr>
              <a:t>…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0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Διατήρηση &amp; Υποβάθμιση της Ενέργειας</a:t>
            </a:r>
            <a:endParaRPr lang="el-GR" sz="30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4 - Θέση περιεχομένου" descr="joule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413129"/>
            <a:ext cx="2952328" cy="3320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- Εικόνα" descr="May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780928"/>
            <a:ext cx="1224136" cy="1380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- Εικόνα" descr="rumfor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492896"/>
            <a:ext cx="1152128" cy="1466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- Εικόνα" descr="gay-lussa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3356992"/>
            <a:ext cx="1059441" cy="1271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- Εικόνα" descr="charl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68344" y="2636912"/>
            <a:ext cx="1186417" cy="1311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9 - Εικόνα" descr="Boltzmann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9912" y="4941168"/>
            <a:ext cx="1080120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10 - Εικόνα" descr="kerseboom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5085184"/>
            <a:ext cx="1080120" cy="1277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11 - Εικόνα" descr="Celsius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48064" y="4653136"/>
            <a:ext cx="1044116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12 - Εικόνα" descr="Kelvi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68344" y="4869160"/>
            <a:ext cx="1152127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72400" cy="612680"/>
          </a:xfrm>
        </p:spPr>
        <p:txBody>
          <a:bodyPr/>
          <a:lstStyle/>
          <a:p>
            <a:r>
              <a:rPr lang="el-GR" sz="3200" dirty="0" smtClean="0"/>
              <a:t>Φάσεις της Ύλης</a:t>
            </a:r>
            <a:endParaRPr lang="el-GR" sz="3200" dirty="0"/>
          </a:p>
        </p:txBody>
      </p:sp>
      <p:pic>
        <p:nvPicPr>
          <p:cNvPr id="6" name="5 - Εικόνα" descr="st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628800"/>
            <a:ext cx="6624736" cy="4968552"/>
          </a:xfrm>
          <a:prstGeom prst="rect">
            <a:avLst/>
          </a:prstGeom>
        </p:spPr>
      </p:pic>
      <p:pic>
        <p:nvPicPr>
          <p:cNvPr id="7" name="6 - Εικόνα" descr="bur25542_1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548680"/>
            <a:ext cx="3240360" cy="2103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" name="2 - Εικόνα" descr="phases_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8306737" cy="5301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200" dirty="0" smtClean="0"/>
              <a:t>Πίεση Αερίων</a:t>
            </a:r>
            <a:endParaRPr lang="el-GR" sz="3200" dirty="0"/>
          </a:p>
        </p:txBody>
      </p:sp>
      <p:pic>
        <p:nvPicPr>
          <p:cNvPr id="3" name="2 - Εικόνα" descr="11-air-pressure-gau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196752"/>
            <a:ext cx="3888432" cy="3888432"/>
          </a:xfrm>
          <a:prstGeom prst="rect">
            <a:avLst/>
          </a:prstGeom>
        </p:spPr>
      </p:pic>
      <p:pic>
        <p:nvPicPr>
          <p:cNvPr id="4" name="3 - Εικόνα" descr="blood-press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501008"/>
            <a:ext cx="3810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12680"/>
          </a:xfrm>
        </p:spPr>
        <p:txBody>
          <a:bodyPr/>
          <a:lstStyle/>
          <a:p>
            <a:pPr algn="ctr"/>
            <a:r>
              <a:rPr lang="el-GR" sz="3200" dirty="0" smtClean="0"/>
              <a:t>Νόμος </a:t>
            </a:r>
            <a:r>
              <a:rPr lang="en-US" sz="3200" dirty="0" smtClean="0"/>
              <a:t>Boyle</a:t>
            </a:r>
            <a:endParaRPr lang="el-GR" sz="3200" dirty="0"/>
          </a:p>
        </p:txBody>
      </p:sp>
      <p:pic>
        <p:nvPicPr>
          <p:cNvPr id="3" name="2 - Εικόνα" descr="kersebo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3985260" cy="5052060"/>
          </a:xfrm>
          <a:prstGeom prst="rect">
            <a:avLst/>
          </a:prstGeom>
        </p:spPr>
      </p:pic>
      <p:pic>
        <p:nvPicPr>
          <p:cNvPr id="4" name="3 - Εικόνα" descr="βοο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74826">
            <a:off x="5778849" y="1403167"/>
            <a:ext cx="2677648" cy="379883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84688"/>
          </a:xfrm>
        </p:spPr>
        <p:txBody>
          <a:bodyPr/>
          <a:lstStyle/>
          <a:p>
            <a:pPr algn="ctr"/>
            <a:r>
              <a:rPr lang="el-GR" sz="3200" dirty="0" smtClean="0"/>
              <a:t>Νόμος </a:t>
            </a:r>
            <a:r>
              <a:rPr lang="en-US" sz="3200" dirty="0" smtClean="0"/>
              <a:t>Boyle</a:t>
            </a:r>
            <a:endParaRPr lang="el-GR" sz="3200" dirty="0"/>
          </a:p>
        </p:txBody>
      </p:sp>
      <p:pic>
        <p:nvPicPr>
          <p:cNvPr id="4" name="3 - Εικόνα" descr="boyles_l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348880"/>
            <a:ext cx="4308049" cy="3685880"/>
          </a:xfrm>
          <a:prstGeom prst="rect">
            <a:avLst/>
          </a:prstGeom>
        </p:spPr>
      </p:pic>
      <p:pic>
        <p:nvPicPr>
          <p:cNvPr id="5" name="4 - Εικόνα" descr="Pressure_from_Boyles_la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124744"/>
            <a:ext cx="3096344" cy="2061004"/>
          </a:xfrm>
          <a:prstGeom prst="rect">
            <a:avLst/>
          </a:prstGeom>
        </p:spPr>
      </p:pic>
      <p:sp>
        <p:nvSpPr>
          <p:cNvPr id="7" name="6 - Ορθογώνιο"/>
          <p:cNvSpPr/>
          <p:nvPr/>
        </p:nvSpPr>
        <p:spPr>
          <a:xfrm>
            <a:off x="5652120" y="3933056"/>
            <a:ext cx="2736304" cy="273630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5 - Εικόνα" descr="41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0096" y="4078483"/>
            <a:ext cx="2466252" cy="2426313"/>
          </a:xfrm>
          <a:prstGeom prst="rect">
            <a:avLst/>
          </a:prstGeom>
        </p:spPr>
      </p:pic>
      <p:graphicFrame>
        <p:nvGraphicFramePr>
          <p:cNvPr id="2051" name="Object 3">
            <a:hlinkClick r:id="rId6"/>
          </p:cNvPr>
          <p:cNvGraphicFramePr>
            <a:graphicFrameLocks noChangeAspect="1"/>
          </p:cNvGraphicFramePr>
          <p:nvPr/>
        </p:nvGraphicFramePr>
        <p:xfrm>
          <a:off x="2411760" y="548680"/>
          <a:ext cx="1625054" cy="1407815"/>
        </p:xfrm>
        <a:graphic>
          <a:graphicData uri="http://schemas.openxmlformats.org/presentationml/2006/ole">
            <p:oleObj spid="_x0000_s2051" name="Αντικείμενο κελύφους συσκευασίας" showAsIcon="1" r:id="rId7" imgW="914400" imgH="79236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72400" cy="612680"/>
          </a:xfrm>
        </p:spPr>
        <p:txBody>
          <a:bodyPr/>
          <a:lstStyle/>
          <a:p>
            <a:pPr algn="ctr"/>
            <a:r>
              <a:rPr lang="el-GR" sz="3200" dirty="0" smtClean="0"/>
              <a:t>Θερμοκρασία - </a:t>
            </a:r>
            <a:r>
              <a:rPr lang="en-US" sz="3200" dirty="0" smtClean="0"/>
              <a:t>Boltzmann</a:t>
            </a:r>
            <a:endParaRPr lang="el-GR" sz="3200" dirty="0"/>
          </a:p>
        </p:txBody>
      </p:sp>
      <p:pic>
        <p:nvPicPr>
          <p:cNvPr id="3" name="2 - Εικόνα" descr="Boltzman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628800"/>
            <a:ext cx="3469585" cy="4248472"/>
          </a:xfrm>
          <a:prstGeom prst="rect">
            <a:avLst/>
          </a:prstGeom>
        </p:spPr>
      </p:pic>
      <p:pic>
        <p:nvPicPr>
          <p:cNvPr id="4" name="3 - Εικόνα" descr="bt2lf0403_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052736"/>
            <a:ext cx="4469979" cy="2302135"/>
          </a:xfrm>
          <a:prstGeom prst="rect">
            <a:avLst/>
          </a:prstGeom>
        </p:spPr>
      </p:pic>
      <p:pic>
        <p:nvPicPr>
          <p:cNvPr id="5" name="4 - Εικόνα" descr="gas_law_factor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3501008"/>
            <a:ext cx="2492585" cy="3240360"/>
          </a:xfrm>
          <a:prstGeom prst="rect">
            <a:avLst/>
          </a:prstGeom>
        </p:spPr>
      </p:pic>
      <p:graphicFrame>
        <p:nvGraphicFramePr>
          <p:cNvPr id="28673" name="Object 1">
            <a:hlinkClick r:id="rId6"/>
          </p:cNvPr>
          <p:cNvGraphicFramePr>
            <a:graphicFrameLocks noChangeAspect="1"/>
          </p:cNvGraphicFramePr>
          <p:nvPr/>
        </p:nvGraphicFramePr>
        <p:xfrm>
          <a:off x="1043608" y="404664"/>
          <a:ext cx="1730425" cy="1499100"/>
        </p:xfrm>
        <a:graphic>
          <a:graphicData uri="http://schemas.openxmlformats.org/presentationml/2006/ole">
            <p:oleObj spid="_x0000_s28673" name="Αντικείμενο κελύφους συσκευασίας" showAsIcon="1" r:id="rId7" imgW="914400" imgH="79236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612680"/>
          </a:xfrm>
        </p:spPr>
        <p:txBody>
          <a:bodyPr/>
          <a:lstStyle/>
          <a:p>
            <a:pPr algn="ctr"/>
            <a:r>
              <a:rPr lang="el-GR" sz="3200" dirty="0" smtClean="0"/>
              <a:t>Νόμος </a:t>
            </a:r>
            <a:r>
              <a:rPr lang="en-US" sz="3200" dirty="0" smtClean="0"/>
              <a:t>Charles</a:t>
            </a:r>
            <a:endParaRPr lang="el-GR" sz="3200" dirty="0"/>
          </a:p>
        </p:txBody>
      </p:sp>
      <p:pic>
        <p:nvPicPr>
          <p:cNvPr id="3" name="2 - Εικόνα" descr="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4653136"/>
            <a:ext cx="4422897" cy="2060848"/>
          </a:xfrm>
          <a:prstGeom prst="rect">
            <a:avLst/>
          </a:prstGeom>
        </p:spPr>
      </p:pic>
      <p:graphicFrame>
        <p:nvGraphicFramePr>
          <p:cNvPr id="3074" name="Object 2">
            <a:hlinkClick r:id="rId4"/>
          </p:cNvPr>
          <p:cNvGraphicFramePr>
            <a:graphicFrameLocks noChangeAspect="1"/>
          </p:cNvGraphicFramePr>
          <p:nvPr/>
        </p:nvGraphicFramePr>
        <p:xfrm>
          <a:off x="2627784" y="332656"/>
          <a:ext cx="723831" cy="1368151"/>
        </p:xfrm>
        <a:graphic>
          <a:graphicData uri="http://schemas.openxmlformats.org/presentationml/2006/ole">
            <p:oleObj spid="_x0000_s3074" name="Αντικείμενο κελύφους συσκευασίας" showAsIcon="1" r:id="rId5" imgW="380880" imgH="792360" progId="Package">
              <p:embed/>
            </p:oleObj>
          </a:graphicData>
        </a:graphic>
      </p:graphicFrame>
      <p:pic>
        <p:nvPicPr>
          <p:cNvPr id="5" name="4 - Εικόνα" descr="charl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1312" y="1124744"/>
            <a:ext cx="3034623" cy="3312368"/>
          </a:xfrm>
          <a:prstGeom prst="rect">
            <a:avLst/>
          </a:prstGeom>
        </p:spPr>
      </p:pic>
      <p:pic>
        <p:nvPicPr>
          <p:cNvPr id="4" name="3 - Εικόνα" descr="c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980728"/>
            <a:ext cx="3528392" cy="3420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612680"/>
          </a:xfrm>
        </p:spPr>
        <p:txBody>
          <a:bodyPr/>
          <a:lstStyle/>
          <a:p>
            <a:pPr algn="ctr"/>
            <a:r>
              <a:rPr lang="el-GR" sz="3200" dirty="0" smtClean="0"/>
              <a:t>Νόμος </a:t>
            </a:r>
            <a:r>
              <a:rPr lang="en-US" sz="3200" dirty="0" smtClean="0"/>
              <a:t>Gay-Lussac</a:t>
            </a:r>
            <a:endParaRPr lang="el-GR" sz="3200" dirty="0"/>
          </a:p>
        </p:txBody>
      </p:sp>
      <p:pic>
        <p:nvPicPr>
          <p:cNvPr id="3" name="2 - Εικόνα" descr="g 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4725144"/>
            <a:ext cx="2988839" cy="1989446"/>
          </a:xfrm>
          <a:prstGeom prst="rect">
            <a:avLst/>
          </a:prstGeom>
        </p:spPr>
      </p:pic>
      <p:graphicFrame>
        <p:nvGraphicFramePr>
          <p:cNvPr id="4098" name="Object 2">
            <a:hlinkClick r:id="rId4"/>
          </p:cNvPr>
          <p:cNvGraphicFramePr>
            <a:graphicFrameLocks noChangeAspect="1"/>
          </p:cNvGraphicFramePr>
          <p:nvPr/>
        </p:nvGraphicFramePr>
        <p:xfrm>
          <a:off x="2469663" y="404665"/>
          <a:ext cx="692662" cy="1440160"/>
        </p:xfrm>
        <a:graphic>
          <a:graphicData uri="http://schemas.openxmlformats.org/presentationml/2006/ole">
            <p:oleObj spid="_x0000_s4098" name="Αντικείμενο κελύφους συσκευασίας" showAsIcon="1" r:id="rId5" imgW="380880" imgH="792360" progId="Package">
              <p:embed/>
            </p:oleObj>
          </a:graphicData>
        </a:graphic>
      </p:graphicFrame>
      <p:pic>
        <p:nvPicPr>
          <p:cNvPr id="4" name="3 - Εικόνα" descr="gay-lussa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1268760"/>
            <a:ext cx="3528392" cy="4234070"/>
          </a:xfrm>
          <a:prstGeom prst="rect">
            <a:avLst/>
          </a:prstGeom>
        </p:spPr>
      </p:pic>
      <p:pic>
        <p:nvPicPr>
          <p:cNvPr id="5" name="4 - Εικόνα" descr="gl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2080" y="1052736"/>
            <a:ext cx="3371945" cy="3549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12680"/>
          </a:xfrm>
        </p:spPr>
        <p:txBody>
          <a:bodyPr/>
          <a:lstStyle/>
          <a:p>
            <a:pPr algn="ctr"/>
            <a:r>
              <a:rPr lang="el-GR" sz="3200" dirty="0" smtClean="0"/>
              <a:t>Θερμότητα &amp; Μηχ. Ενέργεια</a:t>
            </a:r>
            <a:endParaRPr lang="el-GR" sz="3200" dirty="0"/>
          </a:p>
        </p:txBody>
      </p:sp>
      <p:pic>
        <p:nvPicPr>
          <p:cNvPr id="4" name="3 - Εικόνα" descr="rumfcannonexp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36962">
            <a:off x="4653784" y="2167274"/>
            <a:ext cx="3810000" cy="332994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- Εικόνα" descr="rumfo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556792"/>
            <a:ext cx="3565134" cy="4536504"/>
          </a:xfrm>
          <a:prstGeom prst="rect">
            <a:avLst/>
          </a:prstGeom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1259632" y="6065912"/>
            <a:ext cx="2160240" cy="792088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spc="-1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B. Thomson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-1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(Count</a:t>
            </a:r>
            <a:r>
              <a:rPr kumimoji="0" lang="en-US" sz="2000" b="1" i="1" u="none" strike="noStrike" kern="1200" cap="none" spc="-1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Rumford)</a:t>
            </a:r>
            <a:endParaRPr kumimoji="0" lang="el-GR" sz="2000" b="1" i="1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12680"/>
          </a:xfrm>
        </p:spPr>
        <p:txBody>
          <a:bodyPr/>
          <a:lstStyle/>
          <a:p>
            <a:pPr algn="ctr"/>
            <a:r>
              <a:rPr lang="el-GR" sz="3200" dirty="0" smtClean="0"/>
              <a:t>Θερμότητα &amp; Μηχ. Ενέργεια</a:t>
            </a:r>
            <a:endParaRPr lang="el-GR" sz="3200" dirty="0"/>
          </a:p>
        </p:txBody>
      </p:sp>
      <p:pic>
        <p:nvPicPr>
          <p:cNvPr id="3" name="2 - Εικόνα" descr="May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988840"/>
            <a:ext cx="3096344" cy="3665032"/>
          </a:xfrm>
          <a:prstGeom prst="rect">
            <a:avLst/>
          </a:prstGeom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1475656" y="5733256"/>
            <a:ext cx="2160240" cy="53144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spc="-1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J.R. Mayer</a:t>
            </a:r>
            <a:endParaRPr kumimoji="0" lang="el-GR" sz="2000" b="1" i="1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84688"/>
          </a:xfrm>
        </p:spPr>
        <p:txBody>
          <a:bodyPr/>
          <a:lstStyle/>
          <a:p>
            <a:pPr algn="ctr"/>
            <a:r>
              <a:rPr lang="el-GR" sz="3200" dirty="0" smtClean="0"/>
              <a:t>Θέρμανση &amp; Ψύξη               </a:t>
            </a:r>
            <a:r>
              <a:rPr lang="el-GR" sz="3200" dirty="0" smtClean="0">
                <a:solidFill>
                  <a:schemeClr val="accent2"/>
                </a:solidFill>
              </a:rPr>
              <a:t>ΑΓΩΓΗ</a:t>
            </a:r>
            <a:endParaRPr lang="el-GR" sz="3200" dirty="0">
              <a:solidFill>
                <a:schemeClr val="accent2"/>
              </a:solidFill>
            </a:endParaRPr>
          </a:p>
        </p:txBody>
      </p:sp>
      <p:pic>
        <p:nvPicPr>
          <p:cNvPr id="4" name="3 - Θέση περιεχομένου" descr="conduction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268760"/>
            <a:ext cx="3384376" cy="29894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4 - Εικόνα" descr="condu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581128"/>
            <a:ext cx="7758893" cy="2068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12680"/>
          </a:xfrm>
        </p:spPr>
        <p:txBody>
          <a:bodyPr/>
          <a:lstStyle/>
          <a:p>
            <a:pPr algn="ctr"/>
            <a:r>
              <a:rPr lang="el-GR" sz="3200" dirty="0" smtClean="0"/>
              <a:t>Θερμότητα &amp; Μηχ. Ενέργεια</a:t>
            </a:r>
            <a:endParaRPr lang="el-GR" sz="3200" dirty="0"/>
          </a:p>
        </p:txBody>
      </p:sp>
      <p:pic>
        <p:nvPicPr>
          <p:cNvPr id="3" name="2 - Εικόνα" descr="joul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4011890" cy="4511688"/>
          </a:xfrm>
          <a:prstGeom prst="rect">
            <a:avLst/>
          </a:prstGeom>
        </p:spPr>
      </p:pic>
      <p:sp>
        <p:nvSpPr>
          <p:cNvPr id="4" name="1 - Τίτλος"/>
          <p:cNvSpPr txBox="1">
            <a:spLocks/>
          </p:cNvSpPr>
          <p:nvPr/>
        </p:nvSpPr>
        <p:spPr>
          <a:xfrm>
            <a:off x="1475656" y="6093296"/>
            <a:ext cx="2160240" cy="53144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spc="-1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J.P. Joule</a:t>
            </a:r>
            <a:endParaRPr kumimoji="0" lang="el-GR" sz="2000" b="1" i="1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4 - Εικόνα" descr="joule_apparatu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63669">
            <a:off x="6748613" y="2872972"/>
            <a:ext cx="2050323" cy="338437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- Εικόνα" descr="joule-calorimete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196752"/>
            <a:ext cx="2619125" cy="2183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l-GR" dirty="0"/>
          </a:p>
        </p:txBody>
      </p:sp>
      <p:pic>
        <p:nvPicPr>
          <p:cNvPr id="4" name="3 - Εικόνα" descr="joule_experimen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2204864"/>
            <a:ext cx="5888203" cy="4416152"/>
          </a:xfrm>
          <a:prstGeom prst="rect">
            <a:avLst/>
          </a:prstGeom>
        </p:spPr>
      </p:pic>
      <p:pic>
        <p:nvPicPr>
          <p:cNvPr id="3" name="2 - Εικόνα" descr="joule_35657_l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32656"/>
            <a:ext cx="3240360" cy="2444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648072"/>
          </a:xfrm>
        </p:spPr>
        <p:txBody>
          <a:bodyPr/>
          <a:lstStyle/>
          <a:p>
            <a:pPr algn="ctr"/>
            <a:r>
              <a:rPr lang="el-GR" sz="3200" dirty="0" smtClean="0"/>
              <a:t>Μηχανές</a:t>
            </a:r>
            <a:endParaRPr lang="el-GR" sz="3200" dirty="0"/>
          </a:p>
        </p:txBody>
      </p:sp>
      <p:pic>
        <p:nvPicPr>
          <p:cNvPr id="3" name="2 - Εικόνα" descr="84025sohc-l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3717032"/>
            <a:ext cx="3319636" cy="2808312"/>
          </a:xfrm>
          <a:prstGeom prst="rect">
            <a:avLst/>
          </a:prstGeom>
        </p:spPr>
      </p:pic>
      <p:pic>
        <p:nvPicPr>
          <p:cNvPr id="4" name="3 - Εικόνα" descr="jagv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908720"/>
            <a:ext cx="3600400" cy="2592288"/>
          </a:xfrm>
          <a:prstGeom prst="rect">
            <a:avLst/>
          </a:prstGeom>
        </p:spPr>
      </p:pic>
      <p:pic>
        <p:nvPicPr>
          <p:cNvPr id="5" name="4 - Εικόνα" descr="turn_key_engin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717032"/>
            <a:ext cx="3600400" cy="2808312"/>
          </a:xfrm>
          <a:prstGeom prst="rect">
            <a:avLst/>
          </a:prstGeom>
        </p:spPr>
      </p:pic>
      <p:pic>
        <p:nvPicPr>
          <p:cNvPr id="6" name="5 - Εικόνα" descr="Viper84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980728"/>
            <a:ext cx="3312368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four stroke cyc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717032"/>
            <a:ext cx="3899926" cy="2924944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332656"/>
            <a:ext cx="7772400" cy="720080"/>
          </a:xfrm>
        </p:spPr>
        <p:txBody>
          <a:bodyPr/>
          <a:lstStyle/>
          <a:p>
            <a:pPr algn="ctr"/>
            <a:r>
              <a:rPr lang="el-GR" sz="3200" dirty="0" smtClean="0"/>
              <a:t>Κινητήρες</a:t>
            </a:r>
            <a:endParaRPr lang="el-GR" sz="3200" dirty="0"/>
          </a:p>
        </p:txBody>
      </p:sp>
      <p:pic>
        <p:nvPicPr>
          <p:cNvPr id="3" name="2 - Εικόνα" descr="4-Cycle-Eng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717032"/>
            <a:ext cx="3622488" cy="2952328"/>
          </a:xfrm>
          <a:prstGeom prst="rect">
            <a:avLst/>
          </a:prstGeom>
        </p:spPr>
      </p:pic>
      <p:pic>
        <p:nvPicPr>
          <p:cNvPr id="7" name="6 - Εικόνα" descr="eng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980728"/>
            <a:ext cx="2952328" cy="2436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 smtClean="0"/>
              <a:t>Αεικίνητα…</a:t>
            </a:r>
            <a:endParaRPr lang="el-GR" sz="3200" dirty="0"/>
          </a:p>
        </p:txBody>
      </p:sp>
      <p:pic>
        <p:nvPicPr>
          <p:cNvPr id="3" name="2 - Εικόνα" descr="DSC053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028669"/>
            <a:ext cx="6624736" cy="3736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12680"/>
          </a:xfrm>
        </p:spPr>
        <p:txBody>
          <a:bodyPr/>
          <a:lstStyle/>
          <a:p>
            <a:pPr algn="ctr"/>
            <a:r>
              <a:rPr lang="el-GR" sz="3200" dirty="0" smtClean="0"/>
              <a:t>Θέρμανση &amp; Ψύξη   </a:t>
            </a:r>
            <a:r>
              <a:rPr lang="el-GR" sz="3200" dirty="0" smtClean="0">
                <a:solidFill>
                  <a:schemeClr val="accent2"/>
                </a:solidFill>
              </a:rPr>
              <a:t>ΡΕΥΜΑΤΑ ΜΕΤΑΦΟΡΑΣ</a:t>
            </a:r>
            <a:endParaRPr lang="el-GR" sz="3200" dirty="0">
              <a:solidFill>
                <a:schemeClr val="accent2"/>
              </a:solidFill>
            </a:endParaRPr>
          </a:p>
        </p:txBody>
      </p:sp>
      <p:pic>
        <p:nvPicPr>
          <p:cNvPr id="3" name="2 - Εικόνα" descr="Conv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9" y="1268760"/>
            <a:ext cx="3960440" cy="3212101"/>
          </a:xfrm>
          <a:prstGeom prst="rect">
            <a:avLst/>
          </a:prstGeom>
        </p:spPr>
      </p:pic>
      <p:pic>
        <p:nvPicPr>
          <p:cNvPr id="4" name="3 - Εικόνα" descr="convectpo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3356992"/>
            <a:ext cx="5002867" cy="3244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12680"/>
          </a:xfrm>
        </p:spPr>
        <p:txBody>
          <a:bodyPr/>
          <a:lstStyle/>
          <a:p>
            <a:pPr algn="ctr"/>
            <a:r>
              <a:rPr lang="el-GR" sz="3200" dirty="0" smtClean="0"/>
              <a:t>Θέρμανση &amp; Ψύξη         </a:t>
            </a:r>
            <a:r>
              <a:rPr lang="el-GR" sz="3200" dirty="0" smtClean="0">
                <a:solidFill>
                  <a:schemeClr val="accent2"/>
                </a:solidFill>
              </a:rPr>
              <a:t>ΑΚΤΙΝΟΒΟΛΙΑ</a:t>
            </a:r>
            <a:endParaRPr lang="el-GR" sz="3200" dirty="0">
              <a:solidFill>
                <a:schemeClr val="accent2"/>
              </a:solidFill>
            </a:endParaRPr>
          </a:p>
        </p:txBody>
      </p:sp>
      <p:pic>
        <p:nvPicPr>
          <p:cNvPr id="3" name="2 - Εικόνα" descr="350px-Heattransf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276872"/>
            <a:ext cx="4860539" cy="3888432"/>
          </a:xfrm>
          <a:prstGeom prst="rect">
            <a:avLst/>
          </a:prstGeom>
        </p:spPr>
      </p:pic>
      <p:pic>
        <p:nvPicPr>
          <p:cNvPr id="4" name="3 - Εικόνα" descr="firepla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340768"/>
            <a:ext cx="2540000" cy="2222500"/>
          </a:xfrm>
          <a:prstGeom prst="rect">
            <a:avLst/>
          </a:prstGeom>
        </p:spPr>
      </p:pic>
      <p:pic>
        <p:nvPicPr>
          <p:cNvPr id="5" name="4 - Εικόνα" descr="radiation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4077072"/>
            <a:ext cx="2059682" cy="2281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ΔΙΑΣΤΟΛΗ</a:t>
            </a:r>
            <a:endParaRPr lang="el-GR" dirty="0"/>
          </a:p>
        </p:txBody>
      </p:sp>
      <p:pic>
        <p:nvPicPr>
          <p:cNvPr id="3" name="2 - Εικόνα" descr="6.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068960"/>
            <a:ext cx="3532104" cy="2808312"/>
          </a:xfrm>
          <a:prstGeom prst="rect">
            <a:avLst/>
          </a:prstGeom>
        </p:spPr>
      </p:pic>
      <p:pic>
        <p:nvPicPr>
          <p:cNvPr id="4" name="3 - Εικόνα" descr="6.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1196752"/>
            <a:ext cx="2481937" cy="2273176"/>
          </a:xfrm>
          <a:prstGeom prst="rect">
            <a:avLst/>
          </a:prstGeom>
        </p:spPr>
      </p:pic>
      <p:pic>
        <p:nvPicPr>
          <p:cNvPr id="5" name="4 - Εικόνα" descr="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573016"/>
            <a:ext cx="4069080" cy="3139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84688"/>
          </a:xfrm>
        </p:spPr>
        <p:txBody>
          <a:bodyPr/>
          <a:lstStyle/>
          <a:p>
            <a:pPr algn="ctr"/>
            <a:r>
              <a:rPr lang="el-GR" dirty="0" smtClean="0"/>
              <a:t>ΘΕΡΜΟΚΡΑΣΙΑ</a:t>
            </a:r>
            <a:endParaRPr lang="el-GR" dirty="0"/>
          </a:p>
        </p:txBody>
      </p:sp>
      <p:pic>
        <p:nvPicPr>
          <p:cNvPr id="3" name="2 - Εικόνα" descr="Celsiu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484784"/>
            <a:ext cx="3240360" cy="4320480"/>
          </a:xfrm>
          <a:prstGeom prst="rect">
            <a:avLst/>
          </a:prstGeom>
        </p:spPr>
      </p:pic>
      <p:pic>
        <p:nvPicPr>
          <p:cNvPr id="4" name="3 - Εικόνα" descr="Kelvi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3" y="3284984"/>
            <a:ext cx="2785864" cy="3261732"/>
          </a:xfrm>
          <a:prstGeom prst="rect">
            <a:avLst/>
          </a:prstGeom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4499992" y="6093296"/>
            <a:ext cx="1728192" cy="44043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spc="-1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Kelvin</a:t>
            </a:r>
            <a:endParaRPr kumimoji="0" lang="el-GR" sz="2800" b="1" i="1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1 - Τίτλος"/>
          <p:cNvSpPr txBox="1">
            <a:spLocks/>
          </p:cNvSpPr>
          <p:nvPr/>
        </p:nvSpPr>
        <p:spPr>
          <a:xfrm>
            <a:off x="3779912" y="1484784"/>
            <a:ext cx="1728192" cy="44043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spc="-100" dirty="0" smtClean="0">
                <a:latin typeface="+mj-lt"/>
                <a:ea typeface="+mj-ea"/>
                <a:cs typeface="+mj-cs"/>
              </a:rPr>
              <a:t>Celsius</a:t>
            </a:r>
            <a:endParaRPr kumimoji="0" lang="el-GR" sz="2800" b="1" i="1" u="none" strike="noStrike" kern="1200" cap="none" spc="-10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bt2lf0402_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88640"/>
            <a:ext cx="6768752" cy="3744415"/>
          </a:xfrm>
          <a:prstGeom prst="rect">
            <a:avLst/>
          </a:prstGeom>
        </p:spPr>
      </p:pic>
      <p:pic>
        <p:nvPicPr>
          <p:cNvPr id="5" name="4 - Εικόνα" descr="400px-Annual_Average_Temperature_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717032"/>
            <a:ext cx="3873624" cy="2992375"/>
          </a:xfrm>
          <a:prstGeom prst="rect">
            <a:avLst/>
          </a:prstGeom>
        </p:spPr>
      </p:pic>
      <p:pic>
        <p:nvPicPr>
          <p:cNvPr id="6" name="5 - Εικόνα" descr="GP42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717032"/>
            <a:ext cx="2952328" cy="2952328"/>
          </a:xfrm>
          <a:prstGeom prst="rect">
            <a:avLst/>
          </a:prstGeom>
        </p:spPr>
      </p:pic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12680"/>
          </a:xfrm>
        </p:spPr>
        <p:txBody>
          <a:bodyPr/>
          <a:lstStyle/>
          <a:p>
            <a:pPr algn="ctr"/>
            <a:r>
              <a:rPr lang="el-GR" sz="3200" dirty="0" smtClean="0"/>
              <a:t>Αλλαγή Φάσης Νερού</a:t>
            </a:r>
            <a:endParaRPr lang="el-GR" sz="3200" dirty="0"/>
          </a:p>
        </p:txBody>
      </p:sp>
      <p:pic>
        <p:nvPicPr>
          <p:cNvPr id="4" name="3 - Εικόνα" descr="late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4680520" cy="2437771"/>
          </a:xfrm>
          <a:prstGeom prst="rect">
            <a:avLst/>
          </a:prstGeom>
        </p:spPr>
      </p:pic>
      <p:pic>
        <p:nvPicPr>
          <p:cNvPr id="3" name="2 - Εικόνα" descr="20100813-boling-water-time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3729" y="3501008"/>
            <a:ext cx="4890881" cy="3257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12680"/>
          </a:xfrm>
        </p:spPr>
        <p:txBody>
          <a:bodyPr/>
          <a:lstStyle/>
          <a:p>
            <a:pPr algn="ctr"/>
            <a:r>
              <a:rPr lang="el-GR" sz="3200" dirty="0" smtClean="0"/>
              <a:t>Αλλαγή Φάσης Νερού</a:t>
            </a:r>
            <a:endParaRPr lang="el-GR" sz="3200" dirty="0"/>
          </a:p>
        </p:txBody>
      </p:sp>
      <p:pic>
        <p:nvPicPr>
          <p:cNvPr id="3" name="2 - Εικόνα" descr="phase_chan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8316416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Μετρό">
  <a:themeElements>
    <a:clrScheme name="Μετρό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Μετρό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Μετρό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162</TotalTime>
  <Words>79</Words>
  <Application>Microsoft Office PowerPoint</Application>
  <PresentationFormat>Προβολή στην οθόνη (4:3)</PresentationFormat>
  <Paragraphs>28</Paragraphs>
  <Slides>24</Slides>
  <Notes>0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26" baseType="lpstr">
      <vt:lpstr>Μετρό</vt:lpstr>
      <vt:lpstr>Αντικείμενο κελύφους συσκευασίας</vt:lpstr>
      <vt:lpstr>Φυσική Α΄Λυκείου        Κεφ. 2.2 … Διατήρηση &amp; Υποβάθμιση της Ενέργειας</vt:lpstr>
      <vt:lpstr>Θέρμανση &amp; Ψύξη               ΑΓΩΓΗ</vt:lpstr>
      <vt:lpstr>Θέρμανση &amp; Ψύξη   ΡΕΥΜΑΤΑ ΜΕΤΑΦΟΡΑΣ</vt:lpstr>
      <vt:lpstr>Θέρμανση &amp; Ψύξη         ΑΚΤΙΝΟΒΟΛΙΑ</vt:lpstr>
      <vt:lpstr>ΔΙΑΣΤΟΛΗ</vt:lpstr>
      <vt:lpstr>ΘΕΡΜΟΚΡΑΣΙΑ</vt:lpstr>
      <vt:lpstr>Διαφάνεια 7</vt:lpstr>
      <vt:lpstr>Αλλαγή Φάσης Νερού</vt:lpstr>
      <vt:lpstr>Αλλαγή Φάσης Νερού</vt:lpstr>
      <vt:lpstr>Φάσεις της Ύλης</vt:lpstr>
      <vt:lpstr>Διαφάνεια 11</vt:lpstr>
      <vt:lpstr>Πίεση Αερίων</vt:lpstr>
      <vt:lpstr>Νόμος Boyle</vt:lpstr>
      <vt:lpstr>Νόμος Boyle</vt:lpstr>
      <vt:lpstr>Θερμοκρασία - Boltzmann</vt:lpstr>
      <vt:lpstr>Νόμος Charles</vt:lpstr>
      <vt:lpstr>Νόμος Gay-Lussac</vt:lpstr>
      <vt:lpstr>Θερμότητα &amp; Μηχ. Ενέργεια</vt:lpstr>
      <vt:lpstr>Θερμότητα &amp; Μηχ. Ενέργεια</vt:lpstr>
      <vt:lpstr>Θερμότητα &amp; Μηχ. Ενέργεια</vt:lpstr>
      <vt:lpstr>  </vt:lpstr>
      <vt:lpstr>Μηχανές</vt:lpstr>
      <vt:lpstr>Κινητήρες</vt:lpstr>
      <vt:lpstr>Αεικίνητα…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Θέρμανση &amp; Ψύξη</dc:title>
  <dc:creator>TASOS</dc:creator>
  <cp:lastModifiedBy>TASOS</cp:lastModifiedBy>
  <cp:revision>47</cp:revision>
  <dcterms:created xsi:type="dcterms:W3CDTF">2012-02-08T23:23:14Z</dcterms:created>
  <dcterms:modified xsi:type="dcterms:W3CDTF">2015-08-31T04:50:13Z</dcterms:modified>
</cp:coreProperties>
</file>