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3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69" r:id="rId13"/>
    <p:sldId id="271" r:id="rId14"/>
    <p:sldId id="272" r:id="rId15"/>
    <p:sldId id="273" r:id="rId16"/>
    <p:sldId id="274" r:id="rId17"/>
    <p:sldId id="276" r:id="rId18"/>
    <p:sldId id="277" r:id="rId19"/>
    <p:sldId id="275" r:id="rId20"/>
    <p:sldId id="278" r:id="rId21"/>
    <p:sldId id="279" r:id="rId22"/>
    <p:sldId id="280" r:id="rId23"/>
    <p:sldId id="281" r:id="rId24"/>
    <p:sldId id="282" r:id="rId25"/>
    <p:sldId id="283" r:id="rId26"/>
    <p:sldId id="285" r:id="rId27"/>
    <p:sldId id="284" r:id="rId28"/>
    <p:sldId id="286" r:id="rId29"/>
    <p:sldId id="287" r:id="rId30"/>
    <p:sldId id="288" r:id="rId31"/>
    <p:sldId id="289" r:id="rId32"/>
  </p:sldIdLst>
  <p:sldSz cx="9144000" cy="6858000" type="screen4x3"/>
  <p:notesSz cx="6888163" cy="100203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1061" y="-21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48CF0CE-01FA-4572-8A60-812615F36C6F}" type="datetimeFigureOut">
              <a:rPr lang="el-GR" smtClean="0"/>
              <a:pPr/>
              <a:t>14/2/2015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35C7F9D8-7196-441E-BF42-9ED0AEF367F3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14/2/2015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2" name="31 - Ορθογώνιο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38 - Ορθογώνιο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39 - Ορθογώνιο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40 - Ορθογώνιο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41 - Ορθογώνιο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56" name="55 - Ορθογώνιο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64 - Ορθογώνιο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65 - Ορθογώνιο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66 - Ορθογώνιο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14/2/2015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14/2/2015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14/2/2015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- Ελεύθερη σχεδίαση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14 - Ελεύθερη σχεδίαση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12 - Ελεύθερη σχεδίαση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15 - Ελεύθερη σχεδίαση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16 - Ελεύθερη σχεδίαση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17 - Ελεύθερη σχεδίαση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18 - Ελεύθερη σχεδίαση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19 - Ελεύθερη σχεδίαση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20 - Ελεύθερη σχεδίαση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21 - Ελεύθερη σχεδίαση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22 - Ελεύθερη σχεδίαση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23 - Ελεύθερη σχεδίαση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24 - Ελεύθερη σχεδίαση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25 - Ελεύθερη σχεδίαση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26 - Ελεύθερη σχεδίαση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14/2/2015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6 - Ορθογώνιο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8" name="7 - Ορθογώνιο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8 - Ορθογώνιο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9 - Ορθογώνιο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- Ορθογώνιο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14/2/2015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- Ορθογώνιο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14/2/2015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6" name="15 - Ορθογώνιο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16 - Ορθογώνιο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17 - Ορθογώνιο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18 - Ορθογώνιο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19 - Ορθογώνιο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20 - Ορθογώνιο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Ορθογώνιο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28 - Ορθογώνιο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29 - Ορθογώνιο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14/2/2015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14/2/2015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14/2/2015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8 - Ευθεία γραμμή σύνδεσης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9 - Ομάδα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14 - Ευθεία γραμμή σύνδεσης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- Ευθεία γραμμή σύνδεσης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- Ευθεία γραμμή σύνδεσης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1 - Τίτλος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grpSp>
        <p:nvGrpSpPr>
          <p:cNvPr id="14" name="13 - Ομάδα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10 - Ευθεία γραμμή σύνδεσης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- Ευθεία γραμμή σύνδεσης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- Ευθεία γραμμή σύνδεσης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17 - Ομάδα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18 - Ευθεία γραμμή σύνδεσης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- Ευθεία γραμμή σύνδεσης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- Ευθεία γραμμή σύνδεσης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14/2/2015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- Ορθογώνιο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- Ορθογώνιο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- Ορθογώνιο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14 - Ορθογώνιο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15 - Ορθογώνιο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16 - Ορθογώνιο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342CEA3-3058-4D43-AE35-B3DA76CB4003}" type="datetimeFigureOut">
              <a:rPr lang="el-GR" smtClean="0"/>
              <a:pPr/>
              <a:t>14/2/2015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wheel spokes="8"/>
  </p:transition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gif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tasosne" TargetMode="External"/><Relationship Id="rId2" Type="http://schemas.openxmlformats.org/officeDocument/2006/relationships/hyperlink" Target="mailto:nezistasos@gmail.co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395536" y="4437112"/>
            <a:ext cx="8748464" cy="12961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ts val="600"/>
              </a:spcBef>
            </a:pPr>
            <a:r>
              <a:rPr lang="el-GR" sz="3600" b="0" dirty="0" err="1" smtClean="0">
                <a:solidFill>
                  <a:schemeClr val="tx2"/>
                </a:solidFill>
                <a:latin typeface="Cambria" pitchFamily="18" charset="0"/>
              </a:rPr>
              <a:t>ΑπΟ</a:t>
            </a:r>
            <a:r>
              <a:rPr lang="el-GR" sz="3600" b="0" dirty="0" smtClean="0">
                <a:solidFill>
                  <a:schemeClr val="tx2"/>
                </a:solidFill>
                <a:latin typeface="Cambria" pitchFamily="18" charset="0"/>
              </a:rPr>
              <a:t>  τα  </a:t>
            </a:r>
            <a:r>
              <a:rPr lang="el-GR" sz="3600" b="0" dirty="0" err="1" smtClean="0">
                <a:solidFill>
                  <a:schemeClr val="tx2"/>
                </a:solidFill>
                <a:latin typeface="Cambria" pitchFamily="18" charset="0"/>
              </a:rPr>
              <a:t>βλΗματα</a:t>
            </a:r>
            <a:r>
              <a:rPr lang="el-GR" sz="3600" b="0" dirty="0" smtClean="0">
                <a:solidFill>
                  <a:schemeClr val="tx2"/>
                </a:solidFill>
                <a:latin typeface="Cambria" pitchFamily="18" charset="0"/>
              </a:rPr>
              <a:t>   </a:t>
            </a:r>
            <a:r>
              <a:rPr lang="el-GR" sz="3600" b="0" dirty="0" err="1" smtClean="0">
                <a:solidFill>
                  <a:schemeClr val="tx2"/>
                </a:solidFill>
                <a:latin typeface="Cambria" pitchFamily="18" charset="0"/>
              </a:rPr>
              <a:t>στουΣ</a:t>
            </a:r>
            <a:r>
              <a:rPr lang="el-GR" sz="3600" b="0" dirty="0" smtClean="0">
                <a:solidFill>
                  <a:schemeClr val="tx2"/>
                </a:solidFill>
                <a:latin typeface="Cambria" pitchFamily="18" charset="0"/>
              </a:rPr>
              <a:t>  </a:t>
            </a:r>
            <a:r>
              <a:rPr lang="el-GR" sz="3600" b="0" dirty="0" err="1" smtClean="0">
                <a:solidFill>
                  <a:schemeClr val="tx2"/>
                </a:solidFill>
                <a:latin typeface="Cambria" pitchFamily="18" charset="0"/>
              </a:rPr>
              <a:t>πυραΥλουΣ</a:t>
            </a:r>
            <a:r>
              <a:rPr lang="el-GR" sz="3600" b="0" dirty="0" smtClean="0">
                <a:solidFill>
                  <a:schemeClr val="tx2"/>
                </a:solidFill>
                <a:latin typeface="Cambria" pitchFamily="18" charset="0"/>
              </a:rPr>
              <a:t>... και  </a:t>
            </a:r>
            <a:r>
              <a:rPr lang="el-GR" sz="3600" b="0" dirty="0" err="1" smtClean="0">
                <a:solidFill>
                  <a:schemeClr val="tx2"/>
                </a:solidFill>
                <a:latin typeface="Cambria" pitchFamily="18" charset="0"/>
              </a:rPr>
              <a:t>ακΟμη</a:t>
            </a:r>
            <a:r>
              <a:rPr lang="el-GR" sz="3600" b="0" dirty="0" smtClean="0">
                <a:solidFill>
                  <a:schemeClr val="tx2"/>
                </a:solidFill>
                <a:latin typeface="Cambria" pitchFamily="18" charset="0"/>
              </a:rPr>
              <a:t>  </a:t>
            </a:r>
            <a:r>
              <a:rPr lang="el-GR" sz="3600" b="0" dirty="0" err="1" smtClean="0">
                <a:solidFill>
                  <a:schemeClr val="tx2"/>
                </a:solidFill>
                <a:latin typeface="Cambria" pitchFamily="18" charset="0"/>
              </a:rPr>
              <a:t>παραπΕρα</a:t>
            </a:r>
            <a:r>
              <a:rPr lang="el-GR" sz="3600" b="0" dirty="0" smtClean="0">
                <a:solidFill>
                  <a:schemeClr val="tx2"/>
                </a:solidFill>
                <a:latin typeface="Cambria" pitchFamily="18" charset="0"/>
              </a:rPr>
              <a:t>!</a:t>
            </a:r>
            <a:endParaRPr lang="el-GR" sz="3600" dirty="0"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467544" y="3573016"/>
            <a:ext cx="2376264" cy="720080"/>
          </a:xfrm>
        </p:spPr>
        <p:txBody>
          <a:bodyPr>
            <a:normAutofit/>
          </a:bodyPr>
          <a:lstStyle/>
          <a:p>
            <a:r>
              <a:rPr lang="el-GR" sz="3600" i="1" dirty="0" smtClean="0">
                <a:solidFill>
                  <a:schemeClr val="accent2"/>
                </a:solidFill>
              </a:rPr>
              <a:t>Επί Τόπου</a:t>
            </a:r>
            <a:endParaRPr lang="el-GR" sz="3600" i="1" dirty="0">
              <a:solidFill>
                <a:schemeClr val="accent2"/>
              </a:solidFill>
            </a:endParaRPr>
          </a:p>
        </p:txBody>
      </p:sp>
      <p:pic>
        <p:nvPicPr>
          <p:cNvPr id="5" name="4 - Εικόνα" descr="banner_06.jpg"/>
          <p:cNvPicPr>
            <a:picLocks noChangeAspect="1"/>
          </p:cNvPicPr>
          <p:nvPr/>
        </p:nvPicPr>
        <p:blipFill>
          <a:blip r:embed="rId2" cstate="print"/>
          <a:srcRect l="2363" t="16814" r="1176" b="4717"/>
          <a:stretch>
            <a:fillRect/>
          </a:stretch>
        </p:blipFill>
        <p:spPr>
          <a:xfrm>
            <a:off x="323528" y="0"/>
            <a:ext cx="8820472" cy="2016224"/>
          </a:xfrm>
          <a:prstGeom prst="rect">
            <a:avLst/>
          </a:prstGeom>
        </p:spPr>
      </p:pic>
      <p:pic>
        <p:nvPicPr>
          <p:cNvPr id="6" name="5 - Εικόνα" descr="idr-stav-niarx-180_90065_VG339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16631"/>
            <a:ext cx="1225276" cy="1368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95536" y="6093296"/>
            <a:ext cx="8748464" cy="504055"/>
          </a:xfrm>
        </p:spPr>
        <p:txBody>
          <a:bodyPr/>
          <a:lstStyle/>
          <a:p>
            <a:r>
              <a:rPr lang="el-GR" sz="2800" dirty="0" smtClean="0">
                <a:solidFill>
                  <a:srgbClr val="FFC000"/>
                </a:solidFill>
              </a:rPr>
              <a:t>Νέζης  Αναστάσιος                                          </a:t>
            </a:r>
            <a:r>
              <a:rPr lang="el-GR" sz="2800" dirty="0" smtClean="0">
                <a:solidFill>
                  <a:srgbClr val="FFC000"/>
                </a:solidFill>
                <a:latin typeface="Cambria" pitchFamily="18" charset="0"/>
              </a:rPr>
              <a:t>1</a:t>
            </a:r>
            <a:r>
              <a:rPr lang="el-GR" sz="2800" baseline="30000" dirty="0" smtClean="0">
                <a:solidFill>
                  <a:srgbClr val="FFC000"/>
                </a:solidFill>
                <a:latin typeface="Cambria" pitchFamily="18" charset="0"/>
              </a:rPr>
              <a:t>ο</a:t>
            </a:r>
            <a:r>
              <a:rPr lang="el-GR" sz="2800" dirty="0" smtClean="0">
                <a:solidFill>
                  <a:srgbClr val="FFC000"/>
                </a:solidFill>
              </a:rPr>
              <a:t> ΓΕΛ  Σαλαμίνας</a:t>
            </a:r>
            <a:endParaRPr lang="el-GR" sz="2800" dirty="0">
              <a:solidFill>
                <a:srgbClr val="FFC000"/>
              </a:solidFill>
            </a:endParaRPr>
          </a:p>
        </p:txBody>
      </p:sp>
      <p:pic>
        <p:nvPicPr>
          <p:cNvPr id="8" name="7 - Εικόνα" descr="nezi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772816"/>
            <a:ext cx="2928325" cy="2196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2 - Υπότιτλος"/>
          <p:cNvSpPr txBox="1">
            <a:spLocks/>
          </p:cNvSpPr>
          <p:nvPr/>
        </p:nvSpPr>
        <p:spPr>
          <a:xfrm>
            <a:off x="7739336" y="116632"/>
            <a:ext cx="1404664" cy="360040"/>
          </a:xfrm>
          <a:prstGeom prst="rect">
            <a:avLst/>
          </a:prstGeom>
        </p:spPr>
        <p:txBody>
          <a:bodyPr vert="horz" lIns="100584" tIns="45720" anchor="b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13/2/2015</a:t>
            </a:r>
            <a:endParaRPr kumimoji="0" lang="el-GR" sz="2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Υπότιτλος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2649488" cy="770384"/>
          </a:xfrm>
        </p:spPr>
        <p:txBody>
          <a:bodyPr>
            <a:normAutofit/>
          </a:bodyPr>
          <a:lstStyle/>
          <a:p>
            <a:r>
              <a:rPr lang="el-GR" sz="4000" b="1" i="1" dirty="0" smtClean="0">
                <a:solidFill>
                  <a:schemeClr val="accent6"/>
                </a:solidFill>
              </a:rPr>
              <a:t>Βλήματα…</a:t>
            </a:r>
            <a:endParaRPr lang="el-GR" sz="4000" b="1" i="1" dirty="0">
              <a:solidFill>
                <a:schemeClr val="accent6"/>
              </a:solidFill>
            </a:endParaRPr>
          </a:p>
        </p:txBody>
      </p:sp>
      <p:pic>
        <p:nvPicPr>
          <p:cNvPr id="3" name="2 - Εικόνα" descr="Félix_Nadar_1820-1910_portraits_Jules_Verne_(restoration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24744"/>
            <a:ext cx="2088232" cy="2923247"/>
          </a:xfrm>
          <a:prstGeom prst="rect">
            <a:avLst/>
          </a:prstGeom>
        </p:spPr>
      </p:pic>
      <p:pic>
        <p:nvPicPr>
          <p:cNvPr id="4" name="3 - Εικόνα" descr="From_the_Earth_to_the_Moon_Jules_Ver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124744"/>
            <a:ext cx="2456780" cy="3528392"/>
          </a:xfrm>
          <a:prstGeom prst="rect">
            <a:avLst/>
          </a:prstGeom>
        </p:spPr>
      </p:pic>
      <p:pic>
        <p:nvPicPr>
          <p:cNvPr id="5" name="4 - Εικόνα" descr="ub5wmccrrfwbfdvrtzn6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1124744"/>
            <a:ext cx="3583275" cy="5498631"/>
          </a:xfrm>
          <a:prstGeom prst="rect">
            <a:avLst/>
          </a:prstGeom>
        </p:spPr>
      </p:pic>
      <p:pic>
        <p:nvPicPr>
          <p:cNvPr id="6" name="5 - Εικόνα" descr="19bu5sv42m99ljp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437112"/>
            <a:ext cx="2232248" cy="2232248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Υπότιτλος"/>
          <p:cNvSpPr>
            <a:spLocks noGrp="1"/>
          </p:cNvSpPr>
          <p:nvPr>
            <p:ph type="subTitle" idx="1"/>
          </p:nvPr>
        </p:nvSpPr>
        <p:spPr>
          <a:xfrm>
            <a:off x="1115616" y="980728"/>
            <a:ext cx="6624736" cy="770384"/>
          </a:xfrm>
        </p:spPr>
        <p:txBody>
          <a:bodyPr>
            <a:noAutofit/>
          </a:bodyPr>
          <a:lstStyle/>
          <a:p>
            <a:r>
              <a:rPr lang="el-GR" sz="4000" b="1" i="1" dirty="0" smtClean="0">
                <a:solidFill>
                  <a:srgbClr val="FFC000"/>
                </a:solidFill>
              </a:rPr>
              <a:t>…και  τώρα  ΠΕΙΡΑΜΑΤΑ!!!</a:t>
            </a:r>
            <a:endParaRPr lang="el-GR" sz="4000" b="1" i="1" dirty="0">
              <a:solidFill>
                <a:srgbClr val="FFC000"/>
              </a:solidFill>
            </a:endParaRPr>
          </a:p>
        </p:txBody>
      </p:sp>
      <p:pic>
        <p:nvPicPr>
          <p:cNvPr id="3" name="2 - Εικόνα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2425689"/>
            <a:ext cx="4098032" cy="4029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Υπότιτλος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2649488" cy="770384"/>
          </a:xfrm>
        </p:spPr>
        <p:txBody>
          <a:bodyPr>
            <a:normAutofit fontScale="92500"/>
          </a:bodyPr>
          <a:lstStyle/>
          <a:p>
            <a:r>
              <a:rPr lang="el-GR" sz="4000" b="1" i="1" dirty="0" smtClean="0">
                <a:solidFill>
                  <a:srgbClr val="FFC000"/>
                </a:solidFill>
              </a:rPr>
              <a:t>Πύραυλοι…</a:t>
            </a:r>
            <a:endParaRPr lang="el-GR" sz="4000" b="1" i="1" dirty="0">
              <a:solidFill>
                <a:srgbClr val="FFC000"/>
              </a:solidFill>
            </a:endParaRPr>
          </a:p>
        </p:txBody>
      </p:sp>
      <p:pic>
        <p:nvPicPr>
          <p:cNvPr id="3" name="2 - Εικόνα" descr="Chinese_rocke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052736"/>
            <a:ext cx="3672408" cy="2613761"/>
          </a:xfrm>
          <a:prstGeom prst="rect">
            <a:avLst/>
          </a:prstGeom>
        </p:spPr>
      </p:pic>
      <p:pic>
        <p:nvPicPr>
          <p:cNvPr id="4" name="3 - Εικόνα" descr="cub_rockets_lesson04_figure1.jpg"/>
          <p:cNvPicPr>
            <a:picLocks noChangeAspect="1"/>
          </p:cNvPicPr>
          <p:nvPr/>
        </p:nvPicPr>
        <p:blipFill>
          <a:blip r:embed="rId3" cstate="print"/>
          <a:srcRect l="11721" r="6234"/>
          <a:stretch>
            <a:fillRect/>
          </a:stretch>
        </p:blipFill>
        <p:spPr>
          <a:xfrm>
            <a:off x="4355976" y="1052736"/>
            <a:ext cx="1008112" cy="2620516"/>
          </a:xfrm>
          <a:prstGeom prst="rect">
            <a:avLst/>
          </a:prstGeom>
        </p:spPr>
      </p:pic>
      <p:pic>
        <p:nvPicPr>
          <p:cNvPr id="5" name="4 - Εικόνα" descr="hwacha_firing_photo.jpg"/>
          <p:cNvPicPr>
            <a:picLocks noChangeAspect="1"/>
          </p:cNvPicPr>
          <p:nvPr/>
        </p:nvPicPr>
        <p:blipFill>
          <a:blip r:embed="rId4" cstate="print"/>
          <a:srcRect l="6819"/>
          <a:stretch>
            <a:fillRect/>
          </a:stretch>
        </p:blipFill>
        <p:spPr>
          <a:xfrm>
            <a:off x="4932040" y="3789041"/>
            <a:ext cx="3935760" cy="2808312"/>
          </a:xfrm>
          <a:prstGeom prst="rect">
            <a:avLst/>
          </a:prstGeom>
        </p:spPr>
      </p:pic>
      <p:pic>
        <p:nvPicPr>
          <p:cNvPr id="6" name="5 - Εικόνα" descr="rocket-arrow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1052736"/>
            <a:ext cx="3473796" cy="2664296"/>
          </a:xfrm>
          <a:prstGeom prst="rect">
            <a:avLst/>
          </a:prstGeom>
        </p:spPr>
      </p:pic>
      <p:pic>
        <p:nvPicPr>
          <p:cNvPr id="8" name="7 - Εικόνα" descr="2068655889_0c2a7f8fe5.jpg"/>
          <p:cNvPicPr>
            <a:picLocks noChangeAspect="1"/>
          </p:cNvPicPr>
          <p:nvPr/>
        </p:nvPicPr>
        <p:blipFill>
          <a:blip r:embed="rId6" cstate="print"/>
          <a:srcRect l="3024" t="11697" r="10793" b="13712"/>
          <a:stretch>
            <a:fillRect/>
          </a:stretch>
        </p:blipFill>
        <p:spPr>
          <a:xfrm>
            <a:off x="611560" y="3861048"/>
            <a:ext cx="4104456" cy="2736304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Υπότιτλος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2649488" cy="770384"/>
          </a:xfrm>
        </p:spPr>
        <p:txBody>
          <a:bodyPr>
            <a:normAutofit fontScale="92500"/>
          </a:bodyPr>
          <a:lstStyle/>
          <a:p>
            <a:r>
              <a:rPr lang="el-GR" sz="4000" b="1" i="1" dirty="0" smtClean="0">
                <a:solidFill>
                  <a:srgbClr val="FFC000"/>
                </a:solidFill>
              </a:rPr>
              <a:t>Πύραυλοι…</a:t>
            </a:r>
            <a:endParaRPr lang="el-GR" sz="4000" b="1" i="1" dirty="0">
              <a:solidFill>
                <a:srgbClr val="FFC000"/>
              </a:solidFill>
            </a:endParaRPr>
          </a:p>
        </p:txBody>
      </p:sp>
      <p:pic>
        <p:nvPicPr>
          <p:cNvPr id="3" name="2 - Εικόνα" descr="ancient-chinese-rockets-wan-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24744"/>
            <a:ext cx="3680460" cy="3878580"/>
          </a:xfrm>
          <a:prstGeom prst="rect">
            <a:avLst/>
          </a:prstGeom>
        </p:spPr>
      </p:pic>
      <p:pic>
        <p:nvPicPr>
          <p:cNvPr id="4" name="3 - Εικόνα" descr="45765868.jpg"/>
          <p:cNvPicPr>
            <a:picLocks noChangeAspect="1"/>
          </p:cNvPicPr>
          <p:nvPr/>
        </p:nvPicPr>
        <p:blipFill>
          <a:blip r:embed="rId3" cstate="print"/>
          <a:srcRect l="19700" r="21198"/>
          <a:stretch>
            <a:fillRect/>
          </a:stretch>
        </p:blipFill>
        <p:spPr>
          <a:xfrm>
            <a:off x="4572000" y="1124744"/>
            <a:ext cx="1800200" cy="3888432"/>
          </a:xfrm>
          <a:prstGeom prst="rect">
            <a:avLst/>
          </a:prstGeom>
        </p:spPr>
      </p:pic>
      <p:pic>
        <p:nvPicPr>
          <p:cNvPr id="5" name="4 - Εικόνα" descr="Wan-Hoo-cra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4647" y="4272731"/>
            <a:ext cx="2579353" cy="2585269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Υπότιτλος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2649488" cy="770384"/>
          </a:xfrm>
        </p:spPr>
        <p:txBody>
          <a:bodyPr>
            <a:normAutofit fontScale="92500"/>
          </a:bodyPr>
          <a:lstStyle/>
          <a:p>
            <a:r>
              <a:rPr lang="el-GR" sz="4000" b="1" i="1" dirty="0" smtClean="0">
                <a:solidFill>
                  <a:srgbClr val="FFC000"/>
                </a:solidFill>
              </a:rPr>
              <a:t>Πύραυλοι…</a:t>
            </a:r>
            <a:endParaRPr lang="el-GR" sz="4000" b="1" i="1" dirty="0">
              <a:solidFill>
                <a:srgbClr val="FFC000"/>
              </a:solidFill>
            </a:endParaRPr>
          </a:p>
        </p:txBody>
      </p:sp>
      <p:pic>
        <p:nvPicPr>
          <p:cNvPr id="3" name="2 - Εικόνα" descr="1.jpg"/>
          <p:cNvPicPr>
            <a:picLocks noChangeAspect="1"/>
          </p:cNvPicPr>
          <p:nvPr/>
        </p:nvPicPr>
        <p:blipFill>
          <a:blip r:embed="rId2" cstate="print"/>
          <a:srcRect l="12326" r="13716" b="9723"/>
          <a:stretch>
            <a:fillRect/>
          </a:stretch>
        </p:blipFill>
        <p:spPr>
          <a:xfrm>
            <a:off x="683568" y="1196752"/>
            <a:ext cx="2592288" cy="2592288"/>
          </a:xfrm>
          <a:prstGeom prst="rect">
            <a:avLst/>
          </a:prstGeom>
        </p:spPr>
      </p:pic>
      <p:pic>
        <p:nvPicPr>
          <p:cNvPr id="4" name="3 - Εικόνα" descr="4767018302_7e3f997d8d_z.jpg"/>
          <p:cNvPicPr>
            <a:picLocks noChangeAspect="1"/>
          </p:cNvPicPr>
          <p:nvPr/>
        </p:nvPicPr>
        <p:blipFill>
          <a:blip r:embed="rId3" cstate="print"/>
          <a:srcRect l="6893" r="6946"/>
          <a:stretch>
            <a:fillRect/>
          </a:stretch>
        </p:blipFill>
        <p:spPr>
          <a:xfrm>
            <a:off x="683568" y="4077072"/>
            <a:ext cx="3600400" cy="2520280"/>
          </a:xfrm>
          <a:prstGeom prst="rect">
            <a:avLst/>
          </a:prstGeom>
        </p:spPr>
      </p:pic>
      <p:pic>
        <p:nvPicPr>
          <p:cNvPr id="5" name="4 - Εικόνα" descr="firework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980728"/>
            <a:ext cx="4471144" cy="561433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Υπότιτλος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2649488" cy="770384"/>
          </a:xfrm>
        </p:spPr>
        <p:txBody>
          <a:bodyPr>
            <a:normAutofit fontScale="92500"/>
          </a:bodyPr>
          <a:lstStyle/>
          <a:p>
            <a:r>
              <a:rPr lang="el-GR" sz="4000" b="1" i="1" dirty="0" smtClean="0">
                <a:solidFill>
                  <a:srgbClr val="FFC000"/>
                </a:solidFill>
              </a:rPr>
              <a:t>Πύραυλοι…</a:t>
            </a:r>
            <a:endParaRPr lang="el-GR" sz="4000" b="1" i="1" dirty="0">
              <a:solidFill>
                <a:srgbClr val="FFC000"/>
              </a:solidFill>
            </a:endParaRPr>
          </a:p>
        </p:txBody>
      </p:sp>
      <p:pic>
        <p:nvPicPr>
          <p:cNvPr id="3" name="2 - Εικόνα" descr="intro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3356992"/>
            <a:ext cx="7704856" cy="3320793"/>
          </a:xfrm>
          <a:prstGeom prst="rect">
            <a:avLst/>
          </a:prstGeom>
        </p:spPr>
      </p:pic>
      <p:pic>
        <p:nvPicPr>
          <p:cNvPr id="4" name="3 - Εικόνα" descr="Ruketes_Tsatsaronis_2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052736"/>
            <a:ext cx="2880320" cy="2160240"/>
          </a:xfrm>
          <a:prstGeom prst="rect">
            <a:avLst/>
          </a:prstGeom>
        </p:spPr>
      </p:pic>
      <p:pic>
        <p:nvPicPr>
          <p:cNvPr id="5" name="4 - Εικόνα" descr="hom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908720"/>
            <a:ext cx="4200525" cy="226695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Υπότιτλος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2649488" cy="770384"/>
          </a:xfrm>
        </p:spPr>
        <p:txBody>
          <a:bodyPr>
            <a:normAutofit fontScale="92500"/>
          </a:bodyPr>
          <a:lstStyle/>
          <a:p>
            <a:r>
              <a:rPr lang="el-GR" sz="4000" b="1" i="1" dirty="0" smtClean="0">
                <a:solidFill>
                  <a:srgbClr val="FFC000"/>
                </a:solidFill>
              </a:rPr>
              <a:t>Πύραυλοι…</a:t>
            </a:r>
            <a:endParaRPr lang="el-GR" sz="4000" b="1" i="1" dirty="0">
              <a:solidFill>
                <a:srgbClr val="FFC000"/>
              </a:solidFill>
            </a:endParaRPr>
          </a:p>
        </p:txBody>
      </p:sp>
      <p:pic>
        <p:nvPicPr>
          <p:cNvPr id="3" name="2 - Εικόνα" descr="Robert_H._Goddard.jpg"/>
          <p:cNvPicPr>
            <a:picLocks noChangeAspect="1"/>
          </p:cNvPicPr>
          <p:nvPr/>
        </p:nvPicPr>
        <p:blipFill>
          <a:blip r:embed="rId2" cstate="print"/>
          <a:srcRect b="12710"/>
          <a:stretch>
            <a:fillRect/>
          </a:stretch>
        </p:blipFill>
        <p:spPr>
          <a:xfrm>
            <a:off x="611560" y="1124744"/>
            <a:ext cx="2265352" cy="2592288"/>
          </a:xfrm>
          <a:prstGeom prst="rect">
            <a:avLst/>
          </a:prstGeom>
        </p:spPr>
      </p:pic>
      <p:pic>
        <p:nvPicPr>
          <p:cNvPr id="4" name="3 - Εικόνα" descr="DrGoddardPark.jpg"/>
          <p:cNvPicPr>
            <a:picLocks noChangeAspect="1"/>
          </p:cNvPicPr>
          <p:nvPr/>
        </p:nvPicPr>
        <p:blipFill>
          <a:blip r:embed="rId3" cstate="print"/>
          <a:srcRect l="7697" t="6251" r="7697" b="8438"/>
          <a:stretch>
            <a:fillRect/>
          </a:stretch>
        </p:blipFill>
        <p:spPr>
          <a:xfrm>
            <a:off x="611560" y="3861048"/>
            <a:ext cx="3744416" cy="2808312"/>
          </a:xfrm>
          <a:prstGeom prst="rect">
            <a:avLst/>
          </a:prstGeom>
        </p:spPr>
      </p:pic>
      <p:pic>
        <p:nvPicPr>
          <p:cNvPr id="5" name="4 - Εικόνα" descr="800px-Goddard_and_Rock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124744"/>
            <a:ext cx="4248816" cy="5503453"/>
          </a:xfrm>
          <a:prstGeom prst="rect">
            <a:avLst/>
          </a:prstGeom>
        </p:spPr>
      </p:pic>
      <p:pic>
        <p:nvPicPr>
          <p:cNvPr id="6" name="5 - Εικόνα" descr="rocket_1926b.gif"/>
          <p:cNvPicPr>
            <a:picLocks noChangeAspect="1"/>
          </p:cNvPicPr>
          <p:nvPr/>
        </p:nvPicPr>
        <p:blipFill>
          <a:blip r:embed="rId5" cstate="print"/>
          <a:srcRect l="3495" t="19738" r="46280" b="3232"/>
          <a:stretch>
            <a:fillRect/>
          </a:stretch>
        </p:blipFill>
        <p:spPr>
          <a:xfrm>
            <a:off x="3059832" y="1124744"/>
            <a:ext cx="1249853" cy="2592288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Υπότιτλος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2649488" cy="770384"/>
          </a:xfrm>
        </p:spPr>
        <p:txBody>
          <a:bodyPr>
            <a:normAutofit fontScale="92500"/>
          </a:bodyPr>
          <a:lstStyle/>
          <a:p>
            <a:r>
              <a:rPr lang="el-GR" sz="4000" b="1" i="1" dirty="0" smtClean="0">
                <a:solidFill>
                  <a:srgbClr val="FFC000"/>
                </a:solidFill>
              </a:rPr>
              <a:t>Πύραυλοι…</a:t>
            </a:r>
            <a:endParaRPr lang="el-GR" sz="4000" b="1" i="1" dirty="0">
              <a:solidFill>
                <a:srgbClr val="FFC000"/>
              </a:solidFill>
            </a:endParaRPr>
          </a:p>
        </p:txBody>
      </p:sp>
      <p:pic>
        <p:nvPicPr>
          <p:cNvPr id="3" name="2 - Εικόνα" descr="6a00d83451c36069e201630338a965970d.jpg"/>
          <p:cNvPicPr>
            <a:picLocks noChangeAspect="1"/>
          </p:cNvPicPr>
          <p:nvPr/>
        </p:nvPicPr>
        <p:blipFill>
          <a:blip r:embed="rId2" cstate="print"/>
          <a:srcRect t="10011" b="3894"/>
          <a:stretch>
            <a:fillRect/>
          </a:stretch>
        </p:blipFill>
        <p:spPr>
          <a:xfrm>
            <a:off x="611560" y="1196752"/>
            <a:ext cx="4860032" cy="3096344"/>
          </a:xfrm>
          <a:prstGeom prst="rect">
            <a:avLst/>
          </a:prstGeom>
        </p:spPr>
      </p:pic>
      <p:pic>
        <p:nvPicPr>
          <p:cNvPr id="4" name="3 - Εικόνα" descr="V1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4581128"/>
            <a:ext cx="3170035" cy="2088346"/>
          </a:xfrm>
          <a:prstGeom prst="rect">
            <a:avLst/>
          </a:prstGeom>
        </p:spPr>
      </p:pic>
      <p:pic>
        <p:nvPicPr>
          <p:cNvPr id="5" name="4 - Εικόνα" descr="V2 (5).jpg"/>
          <p:cNvPicPr>
            <a:picLocks noChangeAspect="1"/>
          </p:cNvPicPr>
          <p:nvPr/>
        </p:nvPicPr>
        <p:blipFill>
          <a:blip r:embed="rId4" cstate="print"/>
          <a:srcRect l="28268" t="11143" r="30699" b="2492"/>
          <a:stretch>
            <a:fillRect/>
          </a:stretch>
        </p:blipFill>
        <p:spPr>
          <a:xfrm>
            <a:off x="5724128" y="1196752"/>
            <a:ext cx="3240360" cy="5506362"/>
          </a:xfrm>
          <a:prstGeom prst="rect">
            <a:avLst/>
          </a:prstGeom>
        </p:spPr>
      </p:pic>
      <p:sp>
        <p:nvSpPr>
          <p:cNvPr id="9" name="8 - Ορθογώνιο"/>
          <p:cNvSpPr/>
          <p:nvPr/>
        </p:nvSpPr>
        <p:spPr>
          <a:xfrm>
            <a:off x="539552" y="1124744"/>
            <a:ext cx="2736304" cy="324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Ορθογώνιο"/>
          <p:cNvSpPr/>
          <p:nvPr/>
        </p:nvSpPr>
        <p:spPr>
          <a:xfrm>
            <a:off x="3851920" y="1196752"/>
            <a:ext cx="1728192" cy="324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Υπότιτλος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2649488" cy="770384"/>
          </a:xfrm>
        </p:spPr>
        <p:txBody>
          <a:bodyPr>
            <a:normAutofit fontScale="92500"/>
          </a:bodyPr>
          <a:lstStyle/>
          <a:p>
            <a:r>
              <a:rPr lang="el-GR" sz="4000" b="1" i="1" dirty="0" smtClean="0">
                <a:solidFill>
                  <a:srgbClr val="FFC000"/>
                </a:solidFill>
              </a:rPr>
              <a:t>Πύραυλοι…</a:t>
            </a:r>
            <a:endParaRPr lang="el-GR" sz="4000" b="1" i="1" dirty="0">
              <a:solidFill>
                <a:srgbClr val="FFC000"/>
              </a:solidFill>
            </a:endParaRPr>
          </a:p>
        </p:txBody>
      </p:sp>
      <p:pic>
        <p:nvPicPr>
          <p:cNvPr id="3" name="2 - Εικόνα" descr="Perros-famosos-II.-Laika.jpg"/>
          <p:cNvPicPr>
            <a:picLocks noChangeAspect="1"/>
          </p:cNvPicPr>
          <p:nvPr/>
        </p:nvPicPr>
        <p:blipFill>
          <a:blip r:embed="rId2" cstate="print"/>
          <a:srcRect l="18124" t="20690" r="27506"/>
          <a:stretch>
            <a:fillRect/>
          </a:stretch>
        </p:blipFill>
        <p:spPr>
          <a:xfrm>
            <a:off x="683568" y="1052736"/>
            <a:ext cx="1872208" cy="2050514"/>
          </a:xfrm>
          <a:prstGeom prst="rect">
            <a:avLst/>
          </a:prstGeom>
        </p:spPr>
      </p:pic>
      <p:pic>
        <p:nvPicPr>
          <p:cNvPr id="4" name="3 - Εικόνα" descr="01229983102alldayru34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356992"/>
            <a:ext cx="3140968" cy="3140968"/>
          </a:xfrm>
          <a:prstGeom prst="rect">
            <a:avLst/>
          </a:prstGeom>
        </p:spPr>
      </p:pic>
      <p:pic>
        <p:nvPicPr>
          <p:cNvPr id="8" name="7 - Εικόνα" descr="pb-110412-yuri-jm-10.jpg"/>
          <p:cNvPicPr>
            <a:picLocks noChangeAspect="1"/>
          </p:cNvPicPr>
          <p:nvPr/>
        </p:nvPicPr>
        <p:blipFill>
          <a:blip r:embed="rId4" cstate="print"/>
          <a:srcRect l="35031" r="26548"/>
          <a:stretch>
            <a:fillRect/>
          </a:stretch>
        </p:blipFill>
        <p:spPr>
          <a:xfrm>
            <a:off x="4644008" y="692696"/>
            <a:ext cx="4032448" cy="5765467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Υπότιτλος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2649488" cy="770384"/>
          </a:xfrm>
        </p:spPr>
        <p:txBody>
          <a:bodyPr>
            <a:normAutofit fontScale="92500"/>
          </a:bodyPr>
          <a:lstStyle/>
          <a:p>
            <a:r>
              <a:rPr lang="el-GR" sz="4000" b="1" i="1" dirty="0" smtClean="0">
                <a:solidFill>
                  <a:srgbClr val="FFC000"/>
                </a:solidFill>
              </a:rPr>
              <a:t>Πύραυλοι…</a:t>
            </a:r>
            <a:endParaRPr lang="el-GR" sz="4000" b="1" i="1" dirty="0">
              <a:solidFill>
                <a:srgbClr val="FFC000"/>
              </a:solidFill>
            </a:endParaRPr>
          </a:p>
        </p:txBody>
      </p:sp>
      <p:pic>
        <p:nvPicPr>
          <p:cNvPr id="4" name="3 - Εικόνα" descr="vb-new-012.jpg"/>
          <p:cNvPicPr>
            <a:picLocks noChangeAspect="1"/>
          </p:cNvPicPr>
          <p:nvPr/>
        </p:nvPicPr>
        <p:blipFill>
          <a:blip r:embed="rId2" cstate="print"/>
          <a:srcRect t="1873" b="703"/>
          <a:stretch>
            <a:fillRect/>
          </a:stretch>
        </p:blipFill>
        <p:spPr>
          <a:xfrm>
            <a:off x="611560" y="1052736"/>
            <a:ext cx="2880320" cy="3566110"/>
          </a:xfrm>
          <a:prstGeom prst="rect">
            <a:avLst/>
          </a:prstGeom>
        </p:spPr>
      </p:pic>
      <p:pic>
        <p:nvPicPr>
          <p:cNvPr id="9" name="8 - Εικόνα" descr="8909250.jpg"/>
          <p:cNvPicPr>
            <a:picLocks noChangeAspect="1"/>
          </p:cNvPicPr>
          <p:nvPr/>
        </p:nvPicPr>
        <p:blipFill>
          <a:blip r:embed="rId3" cstate="print"/>
          <a:srcRect l="21588" r="35235"/>
          <a:stretch>
            <a:fillRect/>
          </a:stretch>
        </p:blipFill>
        <p:spPr>
          <a:xfrm>
            <a:off x="6372200" y="112632"/>
            <a:ext cx="2520280" cy="6580732"/>
          </a:xfrm>
          <a:prstGeom prst="rect">
            <a:avLst/>
          </a:prstGeom>
        </p:spPr>
      </p:pic>
      <p:pic>
        <p:nvPicPr>
          <p:cNvPr id="10" name="9 - Εικόνα" descr="1280px-VonBraunTeam19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725143"/>
            <a:ext cx="2880320" cy="1987815"/>
          </a:xfrm>
          <a:prstGeom prst="rect">
            <a:avLst/>
          </a:prstGeom>
        </p:spPr>
      </p:pic>
      <p:pic>
        <p:nvPicPr>
          <p:cNvPr id="11" name="10 - Εικόνα" descr="w_f_brau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1052736"/>
            <a:ext cx="2748397" cy="3528392"/>
          </a:xfrm>
          <a:prstGeom prst="rect">
            <a:avLst/>
          </a:prstGeom>
        </p:spPr>
      </p:pic>
      <p:pic>
        <p:nvPicPr>
          <p:cNvPr id="12" name="11 - Εικόνα" descr="moon-walk-49807-lw.jpg"/>
          <p:cNvPicPr>
            <a:picLocks noChangeAspect="1"/>
          </p:cNvPicPr>
          <p:nvPr/>
        </p:nvPicPr>
        <p:blipFill>
          <a:blip r:embed="rId6" cstate="print"/>
          <a:srcRect l="7151" r="1174" b="5368"/>
          <a:stretch>
            <a:fillRect/>
          </a:stretch>
        </p:blipFill>
        <p:spPr>
          <a:xfrm>
            <a:off x="3923928" y="4941168"/>
            <a:ext cx="2088232" cy="1616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Υπότιτλος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2649488" cy="770384"/>
          </a:xfrm>
        </p:spPr>
        <p:txBody>
          <a:bodyPr>
            <a:normAutofit/>
          </a:bodyPr>
          <a:lstStyle/>
          <a:p>
            <a:r>
              <a:rPr lang="el-GR" sz="4000" b="1" i="1" dirty="0" smtClean="0">
                <a:solidFill>
                  <a:schemeClr val="accent6"/>
                </a:solidFill>
              </a:rPr>
              <a:t>Βλήματα…</a:t>
            </a:r>
            <a:endParaRPr lang="el-GR" sz="4000" b="1" i="1" dirty="0">
              <a:solidFill>
                <a:schemeClr val="accent6"/>
              </a:solidFill>
            </a:endParaRPr>
          </a:p>
        </p:txBody>
      </p:sp>
      <p:pic>
        <p:nvPicPr>
          <p:cNvPr id="8" name="7 - Εικόνα" descr="1 rock.JPG"/>
          <p:cNvPicPr>
            <a:picLocks noChangeAspect="1"/>
          </p:cNvPicPr>
          <p:nvPr/>
        </p:nvPicPr>
        <p:blipFill>
          <a:blip r:embed="rId2" cstate="print"/>
          <a:srcRect l="2439" t="3473" r="2439" b="2748"/>
          <a:stretch>
            <a:fillRect/>
          </a:stretch>
        </p:blipFill>
        <p:spPr>
          <a:xfrm>
            <a:off x="539552" y="1340767"/>
            <a:ext cx="2952328" cy="2043919"/>
          </a:xfrm>
          <a:prstGeom prst="rect">
            <a:avLst/>
          </a:prstGeom>
        </p:spPr>
      </p:pic>
      <p:pic>
        <p:nvPicPr>
          <p:cNvPr id="9" name="8 - Εικόνα" descr="3 ro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645024"/>
            <a:ext cx="2952328" cy="1964640"/>
          </a:xfrm>
          <a:prstGeom prst="rect">
            <a:avLst/>
          </a:prstGeom>
        </p:spPr>
      </p:pic>
      <p:pic>
        <p:nvPicPr>
          <p:cNvPr id="10" name="9 - Εικόνα" descr="2 rock.jpg"/>
          <p:cNvPicPr>
            <a:picLocks noChangeAspect="1"/>
          </p:cNvPicPr>
          <p:nvPr/>
        </p:nvPicPr>
        <p:blipFill>
          <a:blip r:embed="rId4" cstate="print"/>
          <a:srcRect b="4255"/>
          <a:stretch>
            <a:fillRect/>
          </a:stretch>
        </p:blipFill>
        <p:spPr>
          <a:xfrm>
            <a:off x="3707904" y="1700808"/>
            <a:ext cx="5154089" cy="324036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Υπότιτλος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2649488" cy="770384"/>
          </a:xfrm>
        </p:spPr>
        <p:txBody>
          <a:bodyPr>
            <a:normAutofit fontScale="92500"/>
          </a:bodyPr>
          <a:lstStyle/>
          <a:p>
            <a:r>
              <a:rPr lang="el-GR" sz="4000" b="1" i="1" dirty="0" smtClean="0">
                <a:solidFill>
                  <a:srgbClr val="FFC000"/>
                </a:solidFill>
              </a:rPr>
              <a:t>Πύραυλοι…</a:t>
            </a:r>
            <a:endParaRPr lang="el-GR" sz="4000" b="1" i="1" dirty="0">
              <a:solidFill>
                <a:srgbClr val="FFC000"/>
              </a:solidFill>
            </a:endParaRPr>
          </a:p>
        </p:txBody>
      </p:sp>
      <p:pic>
        <p:nvPicPr>
          <p:cNvPr id="3" name="2 - Εικόνα" descr="69-H-10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052736"/>
            <a:ext cx="5913120" cy="437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- Εικόνα" descr="4451794076_a3d461e218_o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906757"/>
            <a:ext cx="4036716" cy="2716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5 - Εικόνα" descr="neil-armstrong-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6776" y="548680"/>
            <a:ext cx="422183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Υπότιτλος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2649488" cy="770384"/>
          </a:xfrm>
        </p:spPr>
        <p:txBody>
          <a:bodyPr>
            <a:normAutofit fontScale="92500"/>
          </a:bodyPr>
          <a:lstStyle/>
          <a:p>
            <a:r>
              <a:rPr lang="el-GR" sz="4000" b="1" i="1" dirty="0" smtClean="0">
                <a:solidFill>
                  <a:srgbClr val="FFC000"/>
                </a:solidFill>
              </a:rPr>
              <a:t>Πύραυλοι…</a:t>
            </a:r>
            <a:endParaRPr lang="el-GR" sz="4000" b="1" i="1" dirty="0">
              <a:solidFill>
                <a:srgbClr val="FFC000"/>
              </a:solidFill>
            </a:endParaRPr>
          </a:p>
        </p:txBody>
      </p:sp>
      <p:pic>
        <p:nvPicPr>
          <p:cNvPr id="4" name="3 - Εικόνα" descr="rboy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9" y="1124744"/>
            <a:ext cx="3384376" cy="2491381"/>
          </a:xfrm>
          <a:prstGeom prst="rect">
            <a:avLst/>
          </a:prstGeom>
        </p:spPr>
      </p:pic>
      <p:pic>
        <p:nvPicPr>
          <p:cNvPr id="5" name="4 - Εικόνα" descr="rb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789040"/>
            <a:ext cx="4343425" cy="2808312"/>
          </a:xfrm>
          <a:prstGeom prst="rect">
            <a:avLst/>
          </a:prstGeom>
        </p:spPr>
      </p:pic>
      <p:pic>
        <p:nvPicPr>
          <p:cNvPr id="6" name="5 - Εικόνα" descr="Rocketboyshardcov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1484784"/>
            <a:ext cx="1396179" cy="2119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7 - Εικόνα" descr="october-sky-movie-poster-1999-10201908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09191" y="1628800"/>
            <a:ext cx="3434809" cy="52292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Υπότιτλος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2649488" cy="770384"/>
          </a:xfrm>
        </p:spPr>
        <p:txBody>
          <a:bodyPr>
            <a:normAutofit fontScale="92500"/>
          </a:bodyPr>
          <a:lstStyle/>
          <a:p>
            <a:r>
              <a:rPr lang="el-GR" sz="4000" b="1" i="1" dirty="0" smtClean="0">
                <a:solidFill>
                  <a:srgbClr val="FFC000"/>
                </a:solidFill>
              </a:rPr>
              <a:t>Πύραυλοι…</a:t>
            </a:r>
            <a:endParaRPr lang="el-GR" sz="4000" b="1" i="1" dirty="0">
              <a:solidFill>
                <a:srgbClr val="FFC000"/>
              </a:solidFill>
            </a:endParaRPr>
          </a:p>
        </p:txBody>
      </p:sp>
      <p:pic>
        <p:nvPicPr>
          <p:cNvPr id="3" name="2 - Εικόνα" descr="Anti_air_craft_Rocket_Launcher_2K12 _Ku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24744"/>
            <a:ext cx="3240360" cy="2430270"/>
          </a:xfrm>
          <a:prstGeom prst="rect">
            <a:avLst/>
          </a:prstGeom>
        </p:spPr>
      </p:pic>
      <p:pic>
        <p:nvPicPr>
          <p:cNvPr id="4" name="3 - Εικόνα" descr="Peri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404664"/>
            <a:ext cx="4679375" cy="3138106"/>
          </a:xfrm>
          <a:prstGeom prst="rect">
            <a:avLst/>
          </a:prstGeom>
        </p:spPr>
      </p:pic>
      <p:pic>
        <p:nvPicPr>
          <p:cNvPr id="5" name="4 - Εικόνα" descr="2462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789040"/>
            <a:ext cx="4193421" cy="2620888"/>
          </a:xfrm>
          <a:prstGeom prst="rect">
            <a:avLst/>
          </a:prstGeom>
        </p:spPr>
      </p:pic>
      <p:pic>
        <p:nvPicPr>
          <p:cNvPr id="8" name="7 - Εικόνα" descr="Carl_Gustav_Rocket_by_MilitaryPhoto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3813822"/>
            <a:ext cx="3888432" cy="260525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Υπότιτλος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2649488" cy="770384"/>
          </a:xfrm>
        </p:spPr>
        <p:txBody>
          <a:bodyPr>
            <a:normAutofit fontScale="92500"/>
          </a:bodyPr>
          <a:lstStyle/>
          <a:p>
            <a:r>
              <a:rPr lang="el-GR" sz="4000" b="1" i="1" dirty="0" smtClean="0">
                <a:solidFill>
                  <a:srgbClr val="FFC000"/>
                </a:solidFill>
              </a:rPr>
              <a:t>Πύραυλοι…</a:t>
            </a:r>
            <a:endParaRPr lang="el-GR" sz="4000" b="1" i="1" dirty="0">
              <a:solidFill>
                <a:srgbClr val="FFC000"/>
              </a:solidFill>
            </a:endParaRPr>
          </a:p>
        </p:txBody>
      </p:sp>
      <p:pic>
        <p:nvPicPr>
          <p:cNvPr id="3" name="2 - Εικόνα" descr="navy-weapons-920-74.jpg"/>
          <p:cNvPicPr>
            <a:picLocks noChangeAspect="1"/>
          </p:cNvPicPr>
          <p:nvPr/>
        </p:nvPicPr>
        <p:blipFill>
          <a:blip r:embed="rId2" cstate="print"/>
          <a:srcRect l="9998" t="16101" r="20200" b="12597"/>
          <a:stretch>
            <a:fillRect/>
          </a:stretch>
        </p:blipFill>
        <p:spPr>
          <a:xfrm>
            <a:off x="683568" y="1124744"/>
            <a:ext cx="3888432" cy="2642253"/>
          </a:xfrm>
          <a:prstGeom prst="rect">
            <a:avLst/>
          </a:prstGeom>
        </p:spPr>
      </p:pic>
      <p:pic>
        <p:nvPicPr>
          <p:cNvPr id="4" name="3 - Εικόνα" descr="Polaris_missile_launch_from_HMS_Revenge_(S27)_1983.JPEG"/>
          <p:cNvPicPr>
            <a:picLocks noChangeAspect="1"/>
          </p:cNvPicPr>
          <p:nvPr/>
        </p:nvPicPr>
        <p:blipFill>
          <a:blip r:embed="rId3" cstate="print"/>
          <a:srcRect l="19062" t="10894" r="14222"/>
          <a:stretch>
            <a:fillRect/>
          </a:stretch>
        </p:blipFill>
        <p:spPr>
          <a:xfrm>
            <a:off x="4932040" y="692696"/>
            <a:ext cx="3849918" cy="5976664"/>
          </a:xfrm>
          <a:prstGeom prst="rect">
            <a:avLst/>
          </a:prstGeom>
        </p:spPr>
      </p:pic>
      <p:pic>
        <p:nvPicPr>
          <p:cNvPr id="5" name="4 - Εικόνα" descr="000-TLAM-600-0151.jpg"/>
          <p:cNvPicPr>
            <a:picLocks noChangeAspect="1"/>
          </p:cNvPicPr>
          <p:nvPr/>
        </p:nvPicPr>
        <p:blipFill>
          <a:blip r:embed="rId4" cstate="print"/>
          <a:srcRect l="1779" t="2834" r="2162" b="6591"/>
          <a:stretch>
            <a:fillRect/>
          </a:stretch>
        </p:blipFill>
        <p:spPr>
          <a:xfrm>
            <a:off x="683568" y="4077072"/>
            <a:ext cx="3888432" cy="2592288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Υπότιτλος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2649488" cy="770384"/>
          </a:xfrm>
        </p:spPr>
        <p:txBody>
          <a:bodyPr>
            <a:normAutofit fontScale="92500"/>
          </a:bodyPr>
          <a:lstStyle/>
          <a:p>
            <a:r>
              <a:rPr lang="el-GR" sz="4000" b="1" i="1" dirty="0" smtClean="0">
                <a:solidFill>
                  <a:srgbClr val="FFC000"/>
                </a:solidFill>
              </a:rPr>
              <a:t>Πύραυλοι…</a:t>
            </a:r>
            <a:endParaRPr lang="el-GR" sz="4000" b="1" i="1" dirty="0">
              <a:solidFill>
                <a:srgbClr val="FFC000"/>
              </a:solidFill>
            </a:endParaRPr>
          </a:p>
        </p:txBody>
      </p:sp>
      <p:pic>
        <p:nvPicPr>
          <p:cNvPr id="3" name="2 - Εικόνα" descr="110929-china-rocket-hmed-715a.grid-8x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836712"/>
            <a:ext cx="3177040" cy="2139538"/>
          </a:xfrm>
          <a:prstGeom prst="rect">
            <a:avLst/>
          </a:prstGeom>
        </p:spPr>
      </p:pic>
      <p:pic>
        <p:nvPicPr>
          <p:cNvPr id="5" name="4 - Εικόνα" descr="Atlantis_taking_off_on_STS-27.jpg"/>
          <p:cNvPicPr>
            <a:picLocks noChangeAspect="1"/>
          </p:cNvPicPr>
          <p:nvPr/>
        </p:nvPicPr>
        <p:blipFill>
          <a:blip r:embed="rId3" cstate="print"/>
          <a:srcRect b="5556"/>
          <a:stretch>
            <a:fillRect/>
          </a:stretch>
        </p:blipFill>
        <p:spPr>
          <a:xfrm>
            <a:off x="755576" y="3140968"/>
            <a:ext cx="5691930" cy="3456384"/>
          </a:xfrm>
          <a:prstGeom prst="rect">
            <a:avLst/>
          </a:prstGeom>
        </p:spPr>
      </p:pic>
      <p:pic>
        <p:nvPicPr>
          <p:cNvPr id="6" name="5 - Εικόνα" descr="Lift-off_of_the_Foton-M3_spacecraft_onboard_a_Soyuz-U_rocket.jpg"/>
          <p:cNvPicPr>
            <a:picLocks noChangeAspect="1"/>
          </p:cNvPicPr>
          <p:nvPr/>
        </p:nvPicPr>
        <p:blipFill>
          <a:blip r:embed="rId4" cstate="print"/>
          <a:srcRect l="29443" t="13250" r="27862"/>
          <a:stretch>
            <a:fillRect/>
          </a:stretch>
        </p:blipFill>
        <p:spPr>
          <a:xfrm>
            <a:off x="6804248" y="692696"/>
            <a:ext cx="1944216" cy="5949280"/>
          </a:xfrm>
          <a:prstGeom prst="rect">
            <a:avLst/>
          </a:prstGeom>
        </p:spPr>
      </p:pic>
      <p:pic>
        <p:nvPicPr>
          <p:cNvPr id="8" name="7 - Εικόνα" descr="space-rocket-start-wallpaper-1920x1080-004.jpg"/>
          <p:cNvPicPr>
            <a:picLocks noChangeAspect="1"/>
          </p:cNvPicPr>
          <p:nvPr/>
        </p:nvPicPr>
        <p:blipFill>
          <a:blip r:embed="rId5" cstate="print"/>
          <a:srcRect l="19358" r="18267"/>
          <a:stretch>
            <a:fillRect/>
          </a:stretch>
        </p:blipFill>
        <p:spPr>
          <a:xfrm>
            <a:off x="4355976" y="1052736"/>
            <a:ext cx="2088232" cy="1883174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Υπότιτλος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2649488" cy="770384"/>
          </a:xfrm>
        </p:spPr>
        <p:txBody>
          <a:bodyPr>
            <a:normAutofit fontScale="92500"/>
          </a:bodyPr>
          <a:lstStyle/>
          <a:p>
            <a:r>
              <a:rPr lang="el-GR" sz="4000" b="1" i="1" dirty="0" smtClean="0">
                <a:solidFill>
                  <a:srgbClr val="FFC000"/>
                </a:solidFill>
              </a:rPr>
              <a:t>Πύραυλοι…</a:t>
            </a:r>
            <a:endParaRPr lang="el-GR" sz="4000" b="1" i="1" dirty="0">
              <a:solidFill>
                <a:srgbClr val="FFC000"/>
              </a:solidFill>
            </a:endParaRPr>
          </a:p>
        </p:txBody>
      </p:sp>
      <p:pic>
        <p:nvPicPr>
          <p:cNvPr id="5" name="4 - Εικόνα" descr="Proton_rocket_on_the_launch_pad.jpg"/>
          <p:cNvPicPr>
            <a:picLocks noChangeAspect="1"/>
          </p:cNvPicPr>
          <p:nvPr/>
        </p:nvPicPr>
        <p:blipFill>
          <a:blip r:embed="rId2" cstate="print"/>
          <a:srcRect l="29465" r="28813"/>
          <a:stretch>
            <a:fillRect/>
          </a:stretch>
        </p:blipFill>
        <p:spPr>
          <a:xfrm>
            <a:off x="971600" y="1124744"/>
            <a:ext cx="1512168" cy="5472653"/>
          </a:xfrm>
          <a:prstGeom prst="rect">
            <a:avLst/>
          </a:prstGeom>
        </p:spPr>
      </p:pic>
      <p:pic>
        <p:nvPicPr>
          <p:cNvPr id="6" name="5 - Εικόνα" descr="rocket-fuel-car-2.jpg"/>
          <p:cNvPicPr>
            <a:picLocks noChangeAspect="1"/>
          </p:cNvPicPr>
          <p:nvPr/>
        </p:nvPicPr>
        <p:blipFill>
          <a:blip r:embed="rId3" cstate="print"/>
          <a:srcRect l="25744" r="25744"/>
          <a:stretch>
            <a:fillRect/>
          </a:stretch>
        </p:blipFill>
        <p:spPr>
          <a:xfrm>
            <a:off x="2843808" y="1124744"/>
            <a:ext cx="1872208" cy="5448300"/>
          </a:xfrm>
          <a:prstGeom prst="rect">
            <a:avLst/>
          </a:prstGeom>
        </p:spPr>
      </p:pic>
      <p:pic>
        <p:nvPicPr>
          <p:cNvPr id="8" name="7 - Εικόνα" descr="Vega_VV02_ready_for_liftoff.jpg"/>
          <p:cNvPicPr>
            <a:picLocks noChangeAspect="1"/>
          </p:cNvPicPr>
          <p:nvPr/>
        </p:nvPicPr>
        <p:blipFill>
          <a:blip r:embed="rId4" cstate="print"/>
          <a:srcRect l="29090" r="29092"/>
          <a:stretch>
            <a:fillRect/>
          </a:stretch>
        </p:blipFill>
        <p:spPr>
          <a:xfrm>
            <a:off x="5148064" y="1124744"/>
            <a:ext cx="1512168" cy="5431952"/>
          </a:xfrm>
          <a:prstGeom prst="rect">
            <a:avLst/>
          </a:prstGeom>
        </p:spPr>
      </p:pic>
      <p:pic>
        <p:nvPicPr>
          <p:cNvPr id="9" name="8 - Εικόνα" descr="ZOOM_JAPAN_ROCKET_363247e.jpg"/>
          <p:cNvPicPr>
            <a:picLocks noChangeAspect="1"/>
          </p:cNvPicPr>
          <p:nvPr/>
        </p:nvPicPr>
        <p:blipFill>
          <a:blip r:embed="rId5" cstate="print"/>
          <a:srcRect l="33890" t="5704" r="32889" b="7180"/>
          <a:stretch>
            <a:fillRect/>
          </a:stretch>
        </p:blipFill>
        <p:spPr>
          <a:xfrm>
            <a:off x="7092280" y="1124744"/>
            <a:ext cx="1296144" cy="5472608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- Υπότιτλος"/>
          <p:cNvSpPr txBox="1">
            <a:spLocks/>
          </p:cNvSpPr>
          <p:nvPr/>
        </p:nvSpPr>
        <p:spPr>
          <a:xfrm>
            <a:off x="683568" y="404664"/>
            <a:ext cx="6624736" cy="770384"/>
          </a:xfrm>
          <a:prstGeom prst="rect">
            <a:avLst/>
          </a:prstGeom>
        </p:spPr>
        <p:txBody>
          <a:bodyPr vert="horz" lIns="100584" tIns="4572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el-GR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…και  τώρα  ΠΕΙΡΑΜΑΤΑ!!!</a:t>
            </a:r>
            <a:endParaRPr kumimoji="0" lang="el-GR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7 - Εικόνα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2204864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17lH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24744"/>
            <a:ext cx="4032448" cy="2688299"/>
          </a:xfrm>
          <a:prstGeom prst="rect">
            <a:avLst/>
          </a:prstGeom>
        </p:spPr>
      </p:pic>
      <p:pic>
        <p:nvPicPr>
          <p:cNvPr id="4" name="3 - Εικόνα" descr="4017_A-plane-and-a-rocket-compete-in-fligh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772816"/>
            <a:ext cx="3867066" cy="2416916"/>
          </a:xfrm>
          <a:prstGeom prst="rect">
            <a:avLst/>
          </a:prstGeom>
        </p:spPr>
      </p:pic>
      <p:pic>
        <p:nvPicPr>
          <p:cNvPr id="5" name="4 - Εικόνα" descr="CXV_DropA_extended.m.jpg"/>
          <p:cNvPicPr>
            <a:picLocks noChangeAspect="1"/>
          </p:cNvPicPr>
          <p:nvPr/>
        </p:nvPicPr>
        <p:blipFill>
          <a:blip r:embed="rId4" cstate="print"/>
          <a:srcRect l="6340" t="9038" r="2909" b="9615"/>
          <a:stretch>
            <a:fillRect/>
          </a:stretch>
        </p:blipFill>
        <p:spPr>
          <a:xfrm>
            <a:off x="539552" y="3933056"/>
            <a:ext cx="3600400" cy="1944216"/>
          </a:xfrm>
          <a:prstGeom prst="rect">
            <a:avLst/>
          </a:prstGeom>
        </p:spPr>
      </p:pic>
      <p:pic>
        <p:nvPicPr>
          <p:cNvPr id="8" name="7 - Εικόνα" descr="x-15-mach-6-04-mission-09-nov-1961-660x404.jpg"/>
          <p:cNvPicPr>
            <a:picLocks noChangeAspect="1"/>
          </p:cNvPicPr>
          <p:nvPr/>
        </p:nvPicPr>
        <p:blipFill>
          <a:blip r:embed="rId5" cstate="print"/>
          <a:srcRect l="1471" t="2402" r="4412" b="20719"/>
          <a:stretch>
            <a:fillRect/>
          </a:stretch>
        </p:blipFill>
        <p:spPr>
          <a:xfrm>
            <a:off x="4211960" y="4293096"/>
            <a:ext cx="4608512" cy="2304256"/>
          </a:xfrm>
          <a:prstGeom prst="rect">
            <a:avLst/>
          </a:prstGeom>
        </p:spPr>
      </p:pic>
      <p:sp>
        <p:nvSpPr>
          <p:cNvPr id="9" name="2 - Υπότιτλος"/>
          <p:cNvSpPr txBox="1">
            <a:spLocks/>
          </p:cNvSpPr>
          <p:nvPr/>
        </p:nvSpPr>
        <p:spPr>
          <a:xfrm>
            <a:off x="611560" y="188640"/>
            <a:ext cx="2649488" cy="770384"/>
          </a:xfrm>
          <a:prstGeom prst="rect">
            <a:avLst/>
          </a:prstGeom>
        </p:spPr>
        <p:txBody>
          <a:bodyPr vert="horz" lIns="100584" tIns="45720" anchor="b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el-GR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Το Μέλλον…</a:t>
            </a:r>
            <a:endParaRPr kumimoji="0" lang="el-GR" sz="4000" b="1" i="1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- Υπότιτλος"/>
          <p:cNvSpPr txBox="1">
            <a:spLocks/>
          </p:cNvSpPr>
          <p:nvPr/>
        </p:nvSpPr>
        <p:spPr>
          <a:xfrm>
            <a:off x="611560" y="188640"/>
            <a:ext cx="2649488" cy="770384"/>
          </a:xfrm>
          <a:prstGeom prst="rect">
            <a:avLst/>
          </a:prstGeom>
        </p:spPr>
        <p:txBody>
          <a:bodyPr vert="horz" lIns="100584" tIns="45720" anchor="b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el-GR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Το Μέλλον…</a:t>
            </a:r>
            <a:endParaRPr kumimoji="0" lang="el-GR" sz="4000" b="1" i="1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10 - Εικόνα" descr="venturestar_launch.jpg"/>
          <p:cNvPicPr>
            <a:picLocks noChangeAspect="1"/>
          </p:cNvPicPr>
          <p:nvPr/>
        </p:nvPicPr>
        <p:blipFill>
          <a:blip r:embed="rId2" cstate="print"/>
          <a:srcRect b="18983"/>
          <a:stretch>
            <a:fillRect/>
          </a:stretch>
        </p:blipFill>
        <p:spPr>
          <a:xfrm>
            <a:off x="1619672" y="1124744"/>
            <a:ext cx="2650232" cy="2952328"/>
          </a:xfrm>
          <a:prstGeom prst="rect">
            <a:avLst/>
          </a:prstGeom>
        </p:spPr>
      </p:pic>
      <p:pic>
        <p:nvPicPr>
          <p:cNvPr id="12" name="11 - Εικόνα" descr="space-oct-17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4112787"/>
            <a:ext cx="4471144" cy="2512783"/>
          </a:xfrm>
          <a:prstGeom prst="rect">
            <a:avLst/>
          </a:prstGeom>
        </p:spPr>
      </p:pic>
      <p:pic>
        <p:nvPicPr>
          <p:cNvPr id="13" name="12 - Εικόνα" descr="phoenix.grid-6x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56647" y="1124744"/>
            <a:ext cx="4466603" cy="2911773"/>
          </a:xfrm>
          <a:prstGeom prst="rect">
            <a:avLst/>
          </a:prstGeom>
        </p:spPr>
      </p:pic>
      <p:pic>
        <p:nvPicPr>
          <p:cNvPr id="14" name="13 - Εικόνα" descr="shuttle1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4149080"/>
            <a:ext cx="3553003" cy="2423148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- Υπότιτλος"/>
          <p:cNvSpPr txBox="1">
            <a:spLocks/>
          </p:cNvSpPr>
          <p:nvPr/>
        </p:nvSpPr>
        <p:spPr>
          <a:xfrm>
            <a:off x="611560" y="188640"/>
            <a:ext cx="2649488" cy="770384"/>
          </a:xfrm>
          <a:prstGeom prst="rect">
            <a:avLst/>
          </a:prstGeom>
        </p:spPr>
        <p:txBody>
          <a:bodyPr vert="horz" lIns="100584" tIns="45720" anchor="b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el-GR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Το Μέλλον…</a:t>
            </a:r>
            <a:endParaRPr kumimoji="0" lang="el-GR" sz="4000" b="1" i="1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2 - Εικόνα" descr="140826-spacele_6adceca8954517e87ecad82a69bb31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844824"/>
            <a:ext cx="7884368" cy="4316464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Υπότιτλος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2649488" cy="770384"/>
          </a:xfrm>
        </p:spPr>
        <p:txBody>
          <a:bodyPr>
            <a:normAutofit/>
          </a:bodyPr>
          <a:lstStyle/>
          <a:p>
            <a:r>
              <a:rPr lang="el-GR" sz="4000" b="1" i="1" dirty="0" smtClean="0">
                <a:solidFill>
                  <a:schemeClr val="accent6"/>
                </a:solidFill>
              </a:rPr>
              <a:t>Βλήματα…</a:t>
            </a:r>
            <a:endParaRPr lang="el-GR" sz="4000" b="1" i="1" dirty="0">
              <a:solidFill>
                <a:schemeClr val="accent6"/>
              </a:solidFill>
            </a:endParaRPr>
          </a:p>
        </p:txBody>
      </p:sp>
      <p:pic>
        <p:nvPicPr>
          <p:cNvPr id="3" name="2 - Εικόνα" descr="644fc499a1f08e48ff9a3adca4fd5e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24744"/>
            <a:ext cx="2520280" cy="2061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3 - Εικόνα" descr="12c5b-sling_shot_1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356992"/>
            <a:ext cx="2520280" cy="1380393"/>
          </a:xfrm>
          <a:prstGeom prst="rect">
            <a:avLst/>
          </a:prstGeom>
        </p:spPr>
      </p:pic>
      <p:pic>
        <p:nvPicPr>
          <p:cNvPr id="5" name="4 - Εικόνα" descr="full_davidgoliath1-1024x8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1484784"/>
            <a:ext cx="5503541" cy="4719899"/>
          </a:xfrm>
          <a:prstGeom prst="rect">
            <a:avLst/>
          </a:prstGeom>
        </p:spPr>
      </p:pic>
      <p:pic>
        <p:nvPicPr>
          <p:cNvPr id="6" name="5 - Εικόνα" descr="slingsho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4805721"/>
            <a:ext cx="2232248" cy="2052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- Υπότιτλος"/>
          <p:cNvSpPr txBox="1">
            <a:spLocks/>
          </p:cNvSpPr>
          <p:nvPr/>
        </p:nvSpPr>
        <p:spPr>
          <a:xfrm>
            <a:off x="611560" y="188640"/>
            <a:ext cx="2649488" cy="770384"/>
          </a:xfrm>
          <a:prstGeom prst="rect">
            <a:avLst/>
          </a:prstGeom>
        </p:spPr>
        <p:txBody>
          <a:bodyPr vert="horz" lIns="100584" tIns="45720" anchor="b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el-GR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Το Μέλλον…</a:t>
            </a:r>
            <a:endParaRPr kumimoji="0" lang="el-GR" sz="4000" b="1" i="1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2 - Εικόνα" descr="fa206.jpg"/>
          <p:cNvPicPr>
            <a:picLocks noChangeAspect="1"/>
          </p:cNvPicPr>
          <p:nvPr/>
        </p:nvPicPr>
        <p:blipFill>
          <a:blip r:embed="rId2" cstate="print"/>
          <a:srcRect t="13781" b="7470"/>
          <a:stretch>
            <a:fillRect/>
          </a:stretch>
        </p:blipFill>
        <p:spPr>
          <a:xfrm>
            <a:off x="755576" y="1196752"/>
            <a:ext cx="4876800" cy="2880320"/>
          </a:xfrm>
          <a:prstGeom prst="rect">
            <a:avLst/>
          </a:prstGeom>
        </p:spPr>
      </p:pic>
      <p:pic>
        <p:nvPicPr>
          <p:cNvPr id="4" name="3 - Εικόνα" descr="StarTram-Manned-Launch-600x4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140968"/>
            <a:ext cx="4407039" cy="3481561"/>
          </a:xfrm>
          <a:prstGeom prst="rect">
            <a:avLst/>
          </a:prstGeom>
        </p:spPr>
      </p:pic>
      <p:pic>
        <p:nvPicPr>
          <p:cNvPr id="5" name="4 - Εικόνα" descr="v_hled_asi_nebude_nejlep_____zdroj_startram__4f7035c8d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4221088"/>
            <a:ext cx="2762986" cy="2204863"/>
          </a:xfrm>
          <a:prstGeom prst="rect">
            <a:avLst/>
          </a:prstGeom>
        </p:spPr>
      </p:pic>
      <p:pic>
        <p:nvPicPr>
          <p:cNvPr id="6" name="5 - Εικόνα" descr="240px-Maglifter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1196752"/>
            <a:ext cx="2286000" cy="18288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- Υπότιτλος"/>
          <p:cNvSpPr txBox="1">
            <a:spLocks/>
          </p:cNvSpPr>
          <p:nvPr/>
        </p:nvSpPr>
        <p:spPr>
          <a:xfrm>
            <a:off x="1331640" y="1628800"/>
            <a:ext cx="6552728" cy="648072"/>
          </a:xfrm>
          <a:prstGeom prst="rect">
            <a:avLst/>
          </a:prstGeom>
        </p:spPr>
        <p:txBody>
          <a:bodyPr vert="horz" lIns="100584" tIns="4572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el-GR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Ευχαριστώ για την προσοχή σας…</a:t>
            </a:r>
            <a:endParaRPr kumimoji="0" lang="el-GR" sz="3200" b="1" i="1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2 - Υπότιτλος"/>
          <p:cNvSpPr txBox="1">
            <a:spLocks/>
          </p:cNvSpPr>
          <p:nvPr/>
        </p:nvSpPr>
        <p:spPr>
          <a:xfrm>
            <a:off x="4499992" y="3284984"/>
            <a:ext cx="4392488" cy="1058416"/>
          </a:xfrm>
          <a:prstGeom prst="rect">
            <a:avLst/>
          </a:prstGeom>
        </p:spPr>
        <p:txBody>
          <a:bodyPr vert="horz" lIns="100584" tIns="4572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/>
              </a:rPr>
              <a:t>nezistasos@gmail.com</a:t>
            </a: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lang="en-US" sz="2800" b="1" i="1" dirty="0" smtClean="0">
                <a:solidFill>
                  <a:srgbClr val="00B0F0"/>
                </a:solidFill>
                <a:hlinkClick r:id="rId3"/>
              </a:rPr>
              <a:t>www.youtube.com/tasosne</a:t>
            </a:r>
            <a:r>
              <a:rPr lang="en-US" sz="2800" b="1" i="1" dirty="0" smtClean="0">
                <a:solidFill>
                  <a:srgbClr val="00B0F0"/>
                </a:solidFill>
              </a:rPr>
              <a:t> </a:t>
            </a:r>
            <a:endParaRPr kumimoji="0" lang="el-GR" sz="28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4 - Εικόνα" descr="9.JPG"/>
          <p:cNvPicPr>
            <a:picLocks noChangeAspect="1"/>
          </p:cNvPicPr>
          <p:nvPr/>
        </p:nvPicPr>
        <p:blipFill>
          <a:blip r:embed="rId4" cstate="print"/>
          <a:srcRect l="10850" r="4572" b="8564"/>
          <a:stretch>
            <a:fillRect/>
          </a:stretch>
        </p:blipFill>
        <p:spPr>
          <a:xfrm>
            <a:off x="755576" y="3429000"/>
            <a:ext cx="3024336" cy="2452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5 - Εικόνα" descr="thumbnail.jpg"/>
          <p:cNvPicPr>
            <a:picLocks noChangeAspect="1"/>
          </p:cNvPicPr>
          <p:nvPr/>
        </p:nvPicPr>
        <p:blipFill>
          <a:blip r:embed="rId5" cstate="print"/>
          <a:srcRect l="872" t="22606" r="72958" b="23750"/>
          <a:stretch>
            <a:fillRect/>
          </a:stretch>
        </p:blipFill>
        <p:spPr>
          <a:xfrm>
            <a:off x="7956376" y="260648"/>
            <a:ext cx="936104" cy="1036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Υπότιτλος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2649488" cy="770384"/>
          </a:xfrm>
        </p:spPr>
        <p:txBody>
          <a:bodyPr>
            <a:normAutofit/>
          </a:bodyPr>
          <a:lstStyle/>
          <a:p>
            <a:r>
              <a:rPr lang="el-GR" sz="4000" b="1" i="1" dirty="0" smtClean="0">
                <a:solidFill>
                  <a:schemeClr val="accent6"/>
                </a:solidFill>
              </a:rPr>
              <a:t>Βλήματα…</a:t>
            </a:r>
            <a:endParaRPr lang="el-GR" sz="4000" b="1" i="1" dirty="0">
              <a:solidFill>
                <a:schemeClr val="accent6"/>
              </a:solidFill>
            </a:endParaRPr>
          </a:p>
        </p:txBody>
      </p:sp>
      <p:pic>
        <p:nvPicPr>
          <p:cNvPr id="3" name="2 - Εικόνα" descr="modern_antiquity___helm_shield_javelin___01_by_sandrachung-d4ogmt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052736"/>
            <a:ext cx="2376264" cy="3126662"/>
          </a:xfrm>
          <a:prstGeom prst="rect">
            <a:avLst/>
          </a:prstGeom>
        </p:spPr>
      </p:pic>
      <p:pic>
        <p:nvPicPr>
          <p:cNvPr id="4" name="3 - Εικόνα" descr="man_throwing_javelin_42-17372882.jpg"/>
          <p:cNvPicPr>
            <a:picLocks noChangeAspect="1"/>
          </p:cNvPicPr>
          <p:nvPr/>
        </p:nvPicPr>
        <p:blipFill>
          <a:blip r:embed="rId3" cstate="print"/>
          <a:srcRect t="16258" b="4486"/>
          <a:stretch>
            <a:fillRect/>
          </a:stretch>
        </p:blipFill>
        <p:spPr>
          <a:xfrm>
            <a:off x="3203848" y="1052736"/>
            <a:ext cx="5616624" cy="3096998"/>
          </a:xfrm>
          <a:prstGeom prst="rect">
            <a:avLst/>
          </a:prstGeom>
        </p:spPr>
      </p:pic>
      <p:pic>
        <p:nvPicPr>
          <p:cNvPr id="6" name="5 - Εικόνα" descr="portugal-one-time-whalers-azore-boat-then_68361_600x450.jpg"/>
          <p:cNvPicPr>
            <a:picLocks noChangeAspect="1"/>
          </p:cNvPicPr>
          <p:nvPr/>
        </p:nvPicPr>
        <p:blipFill>
          <a:blip r:embed="rId4" cstate="print"/>
          <a:srcRect l="14081" r="10819"/>
          <a:stretch>
            <a:fillRect/>
          </a:stretch>
        </p:blipFill>
        <p:spPr>
          <a:xfrm>
            <a:off x="3347864" y="4581128"/>
            <a:ext cx="2304256" cy="2096641"/>
          </a:xfrm>
          <a:prstGeom prst="rect">
            <a:avLst/>
          </a:prstGeom>
        </p:spPr>
      </p:pic>
      <p:pic>
        <p:nvPicPr>
          <p:cNvPr id="9" name="8 - Εικόνα" descr="early-whaling-harpoons.jpg"/>
          <p:cNvPicPr>
            <a:picLocks noChangeAspect="1"/>
          </p:cNvPicPr>
          <p:nvPr/>
        </p:nvPicPr>
        <p:blipFill>
          <a:blip r:embed="rId5" cstate="print"/>
          <a:srcRect l="7692" r="2564"/>
          <a:stretch>
            <a:fillRect/>
          </a:stretch>
        </p:blipFill>
        <p:spPr>
          <a:xfrm>
            <a:off x="683568" y="4581128"/>
            <a:ext cx="2520280" cy="2087584"/>
          </a:xfrm>
          <a:prstGeom prst="rect">
            <a:avLst/>
          </a:prstGeom>
        </p:spPr>
      </p:pic>
      <p:pic>
        <p:nvPicPr>
          <p:cNvPr id="10" name="9 - Εικόνα" descr="WhaleHarpGun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4581128"/>
            <a:ext cx="3012445" cy="2088232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Υπότιτλος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2649488" cy="770384"/>
          </a:xfrm>
        </p:spPr>
        <p:txBody>
          <a:bodyPr>
            <a:normAutofit/>
          </a:bodyPr>
          <a:lstStyle/>
          <a:p>
            <a:r>
              <a:rPr lang="el-GR" sz="4000" b="1" i="1" dirty="0" smtClean="0">
                <a:solidFill>
                  <a:schemeClr val="accent6"/>
                </a:solidFill>
              </a:rPr>
              <a:t>Βλήματα…</a:t>
            </a:r>
            <a:endParaRPr lang="el-GR" sz="4000" b="1" i="1" dirty="0">
              <a:solidFill>
                <a:schemeClr val="accent6"/>
              </a:solidFill>
            </a:endParaRPr>
          </a:p>
        </p:txBody>
      </p:sp>
      <p:pic>
        <p:nvPicPr>
          <p:cNvPr id="3" name="2 - Εικόνα" descr="ptg020260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052736"/>
            <a:ext cx="3528392" cy="2343351"/>
          </a:xfrm>
          <a:prstGeom prst="rect">
            <a:avLst/>
          </a:prstGeom>
        </p:spPr>
      </p:pic>
      <p:pic>
        <p:nvPicPr>
          <p:cNvPr id="4" name="3 - Εικόνα" descr="qr51be88b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052736"/>
            <a:ext cx="3638967" cy="2350773"/>
          </a:xfrm>
          <a:prstGeom prst="rect">
            <a:avLst/>
          </a:prstGeom>
        </p:spPr>
      </p:pic>
      <p:pic>
        <p:nvPicPr>
          <p:cNvPr id="6" name="5 - Εικόνα" descr="Bow_and_Arrow_in-gam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3691154"/>
            <a:ext cx="5588455" cy="2913565"/>
          </a:xfrm>
          <a:prstGeom prst="rect">
            <a:avLst/>
          </a:prstGeom>
        </p:spPr>
      </p:pic>
      <p:pic>
        <p:nvPicPr>
          <p:cNvPr id="9" name="8 - Εικόνα" descr="12.jpg"/>
          <p:cNvPicPr>
            <a:picLocks noChangeAspect="1"/>
          </p:cNvPicPr>
          <p:nvPr/>
        </p:nvPicPr>
        <p:blipFill>
          <a:blip r:embed="rId5" cstate="print"/>
          <a:srcRect l="12767" r="6374"/>
          <a:stretch>
            <a:fillRect/>
          </a:stretch>
        </p:blipFill>
        <p:spPr>
          <a:xfrm>
            <a:off x="539552" y="4149080"/>
            <a:ext cx="2587780" cy="2016224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Υπότιτλος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2649488" cy="770384"/>
          </a:xfrm>
        </p:spPr>
        <p:txBody>
          <a:bodyPr>
            <a:normAutofit/>
          </a:bodyPr>
          <a:lstStyle/>
          <a:p>
            <a:r>
              <a:rPr lang="el-GR" sz="4000" b="1" i="1" dirty="0" smtClean="0">
                <a:solidFill>
                  <a:schemeClr val="accent6"/>
                </a:solidFill>
              </a:rPr>
              <a:t>Βλήματα…</a:t>
            </a:r>
            <a:endParaRPr lang="el-GR" sz="4000" b="1" i="1" dirty="0">
              <a:solidFill>
                <a:schemeClr val="accent6"/>
              </a:solidFill>
            </a:endParaRPr>
          </a:p>
        </p:txBody>
      </p:sp>
      <p:pic>
        <p:nvPicPr>
          <p:cNvPr id="3" name="2 - Εικόνα" descr="leonardo-crossbo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052735"/>
            <a:ext cx="3888432" cy="5625265"/>
          </a:xfrm>
          <a:prstGeom prst="rect">
            <a:avLst/>
          </a:prstGeom>
        </p:spPr>
      </p:pic>
      <p:pic>
        <p:nvPicPr>
          <p:cNvPr id="4" name="3 - Εικόνα" descr="acient-crossbow-awa-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052736"/>
            <a:ext cx="3752921" cy="2383105"/>
          </a:xfrm>
          <a:prstGeom prst="rect">
            <a:avLst/>
          </a:prstGeom>
        </p:spPr>
      </p:pic>
      <p:pic>
        <p:nvPicPr>
          <p:cNvPr id="5" name="4 - Εικόνα" descr="1-14191_Tac_Elite_Crossbow_LAR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4005064"/>
            <a:ext cx="3722859" cy="2666497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Υπότιτλος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2649488" cy="770384"/>
          </a:xfrm>
        </p:spPr>
        <p:txBody>
          <a:bodyPr>
            <a:normAutofit/>
          </a:bodyPr>
          <a:lstStyle/>
          <a:p>
            <a:r>
              <a:rPr lang="el-GR" sz="4000" b="1" i="1" dirty="0" smtClean="0">
                <a:solidFill>
                  <a:schemeClr val="accent6"/>
                </a:solidFill>
              </a:rPr>
              <a:t>Βλήματα…</a:t>
            </a:r>
            <a:endParaRPr lang="el-GR" sz="4000" b="1" i="1" dirty="0">
              <a:solidFill>
                <a:schemeClr val="accent6"/>
              </a:solidFill>
            </a:endParaRPr>
          </a:p>
        </p:txBody>
      </p:sp>
      <p:pic>
        <p:nvPicPr>
          <p:cNvPr id="3" name="2 - Εικόνα" descr="01_Catapult0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196752"/>
            <a:ext cx="3240360" cy="3240360"/>
          </a:xfrm>
          <a:prstGeom prst="rect">
            <a:avLst/>
          </a:prstGeom>
        </p:spPr>
      </p:pic>
      <p:pic>
        <p:nvPicPr>
          <p:cNvPr id="4" name="3 - Εικόνα" descr="catapul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1640" y="3933056"/>
            <a:ext cx="3044737" cy="2924944"/>
          </a:xfrm>
          <a:prstGeom prst="rect">
            <a:avLst/>
          </a:prstGeom>
        </p:spPr>
      </p:pic>
      <p:pic>
        <p:nvPicPr>
          <p:cNvPr id="5" name="4 - Εικόνα" descr="catapult_trebuch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1196752"/>
            <a:ext cx="3163666" cy="2376264"/>
          </a:xfrm>
          <a:prstGeom prst="rect">
            <a:avLst/>
          </a:prstGeom>
        </p:spPr>
      </p:pic>
      <p:pic>
        <p:nvPicPr>
          <p:cNvPr id="6" name="5 - Εικόνα" descr="2ljmkr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4581128"/>
            <a:ext cx="2028384" cy="2088232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Υπότιτλος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2649488" cy="770384"/>
          </a:xfrm>
        </p:spPr>
        <p:txBody>
          <a:bodyPr>
            <a:normAutofit/>
          </a:bodyPr>
          <a:lstStyle/>
          <a:p>
            <a:r>
              <a:rPr lang="el-GR" sz="4000" b="1" i="1" dirty="0" smtClean="0">
                <a:solidFill>
                  <a:schemeClr val="accent6"/>
                </a:solidFill>
              </a:rPr>
              <a:t>Βλήματα…</a:t>
            </a:r>
            <a:endParaRPr lang="el-GR" sz="4000" b="1" i="1" dirty="0">
              <a:solidFill>
                <a:schemeClr val="accent6"/>
              </a:solidFill>
            </a:endParaRPr>
          </a:p>
        </p:txBody>
      </p:sp>
      <p:pic>
        <p:nvPicPr>
          <p:cNvPr id="3" name="2 - Εικόνα" descr="business-man-shot-out-cannon-being-35514270.jpg"/>
          <p:cNvPicPr>
            <a:picLocks noChangeAspect="1"/>
          </p:cNvPicPr>
          <p:nvPr/>
        </p:nvPicPr>
        <p:blipFill>
          <a:blip r:embed="rId2" cstate="print"/>
          <a:srcRect t="2690" b="8541"/>
          <a:stretch>
            <a:fillRect/>
          </a:stretch>
        </p:blipFill>
        <p:spPr>
          <a:xfrm>
            <a:off x="611560" y="1124744"/>
            <a:ext cx="2882922" cy="2736304"/>
          </a:xfrm>
          <a:prstGeom prst="rect">
            <a:avLst/>
          </a:prstGeom>
        </p:spPr>
      </p:pic>
      <p:pic>
        <p:nvPicPr>
          <p:cNvPr id="4" name="3 - Εικόνα" descr="cannon12p1797gly005.jpg"/>
          <p:cNvPicPr>
            <a:picLocks noChangeAspect="1"/>
          </p:cNvPicPr>
          <p:nvPr/>
        </p:nvPicPr>
        <p:blipFill>
          <a:blip r:embed="rId3" cstate="print"/>
          <a:srcRect t="10391" r="4255" b="10258"/>
          <a:stretch>
            <a:fillRect/>
          </a:stretch>
        </p:blipFill>
        <p:spPr>
          <a:xfrm>
            <a:off x="611560" y="4365104"/>
            <a:ext cx="3240360" cy="2016224"/>
          </a:xfrm>
          <a:prstGeom prst="rect">
            <a:avLst/>
          </a:prstGeom>
        </p:spPr>
      </p:pic>
      <p:pic>
        <p:nvPicPr>
          <p:cNvPr id="5" name="4 - Εικόνα" descr="Cannon_Fire.jpg"/>
          <p:cNvPicPr>
            <a:picLocks noChangeAspect="1"/>
          </p:cNvPicPr>
          <p:nvPr/>
        </p:nvPicPr>
        <p:blipFill>
          <a:blip r:embed="rId4" cstate="print"/>
          <a:srcRect l="5405" r="4054"/>
          <a:stretch>
            <a:fillRect/>
          </a:stretch>
        </p:blipFill>
        <p:spPr>
          <a:xfrm>
            <a:off x="3995936" y="1052736"/>
            <a:ext cx="4824536" cy="3552395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4860032" y="1268760"/>
            <a:ext cx="3600400" cy="42484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4 - Εικόνα" descr="proj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1340768"/>
            <a:ext cx="2622916" cy="3600400"/>
          </a:xfrm>
          <a:prstGeom prst="rect">
            <a:avLst/>
          </a:prstGeom>
        </p:spPr>
      </p:pic>
      <p:sp>
        <p:nvSpPr>
          <p:cNvPr id="7" name="2 - Υπότιτλος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2649488" cy="770384"/>
          </a:xfrm>
        </p:spPr>
        <p:txBody>
          <a:bodyPr>
            <a:normAutofit/>
          </a:bodyPr>
          <a:lstStyle/>
          <a:p>
            <a:r>
              <a:rPr lang="el-GR" sz="4000" b="1" i="1" dirty="0" smtClean="0">
                <a:solidFill>
                  <a:schemeClr val="accent6"/>
                </a:solidFill>
              </a:rPr>
              <a:t>Βλήματα…</a:t>
            </a:r>
            <a:endParaRPr lang="el-GR" sz="4000" b="1" i="1" dirty="0">
              <a:solidFill>
                <a:schemeClr val="accent6"/>
              </a:solidFill>
            </a:endParaRPr>
          </a:p>
        </p:txBody>
      </p:sp>
      <p:pic>
        <p:nvPicPr>
          <p:cNvPr id="3" name="2 - Εικόνα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9" y="1268760"/>
            <a:ext cx="3924056" cy="4248472"/>
          </a:xfrm>
          <a:prstGeom prst="rect">
            <a:avLst/>
          </a:prstGeom>
        </p:spPr>
      </p:pic>
      <p:pic>
        <p:nvPicPr>
          <p:cNvPr id="6" name="5 - Εικόνα" descr="proj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412776"/>
            <a:ext cx="3168352" cy="3933437"/>
          </a:xfrm>
          <a:prstGeom prst="rect">
            <a:avLst/>
          </a:prstGeom>
        </p:spPr>
      </p:pic>
      <p:pic>
        <p:nvPicPr>
          <p:cNvPr id="9" name="8 - Εικόνα" descr="newton-isaac-si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1268759"/>
            <a:ext cx="3960440" cy="5250867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Μετρό">
  <a:themeElements>
    <a:clrScheme name="Αστικό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Μετρό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Μετρό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235</TotalTime>
  <Words>94</Words>
  <Application>Microsoft Office PowerPoint</Application>
  <PresentationFormat>Προβολή στην οθόνη (4:3)</PresentationFormat>
  <Paragraphs>36</Paragraphs>
  <Slides>31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31</vt:i4>
      </vt:variant>
    </vt:vector>
  </HeadingPairs>
  <TitlesOfParts>
    <vt:vector size="32" baseType="lpstr">
      <vt:lpstr>Μετρό</vt:lpstr>
      <vt:lpstr>ΑπΟ  τα  βλΗματα   στουΣ  πυραΥλουΣ... και  ακΟμη  παραπΕρα!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ΑπΟ τα βλΗματα στουσ πυραΥλουΣ... και ακΟμη παραπΕρα!</dc:title>
  <dc:creator>TASOS</dc:creator>
  <cp:lastModifiedBy>TASOS</cp:lastModifiedBy>
  <cp:revision>65</cp:revision>
  <dcterms:created xsi:type="dcterms:W3CDTF">2015-02-12T18:09:25Z</dcterms:created>
  <dcterms:modified xsi:type="dcterms:W3CDTF">2015-02-14T08:42:47Z</dcterms:modified>
</cp:coreProperties>
</file>